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1" r:id="rId5"/>
    <p:sldId id="262" r:id="rId6"/>
    <p:sldId id="265" r:id="rId7"/>
    <p:sldId id="267" r:id="rId8"/>
    <p:sldId id="268" r:id="rId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1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5009-F962-47D2-9E14-1EC896FF1AE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6889-6F46-456A-98E5-22224673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9555-94DD-4E4D-AEE2-036070100AA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596F-565D-4972-9A37-9536CC84C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5B10-73F1-4600-822D-1AC26B4224F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7D13-A3E1-4CC8-9BF4-96788097C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5D3E-0ECD-4C55-8FAB-4CE29DA5060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2A1B-D74C-4124-8027-10501E399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AA6E-60B7-4EC9-9107-2AA9AADA2B4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C20C-B8F0-4493-9722-2D57BA21E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6340-75BE-478A-AD31-CD215F5798D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4621-3E05-4299-94A0-97FA557D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0B4C-09CC-4919-9ADF-B90EB00618B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C14E-EAD1-4048-AC3E-9F39E7F3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4264-915B-41CD-BF46-95A4D20CC12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BA9D-3BED-4CC0-9563-B3CF336B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BD10-249F-4C80-ABF3-FD11A287868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45B8-019D-4965-812D-83CFD3301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3A77-8393-490C-99D8-C2B065F9DCB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33F1-3514-4672-BE77-6E4AB000D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C5A5-5BFA-4E2A-AE6F-4EB4DD9EF86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979-907F-4473-AF45-10A1BA10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67D9FD-FE8B-4991-921D-B488752A417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35E833-7030-471D-806C-E57D86BAC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5400" y="250825"/>
            <a:ext cx="4032250" cy="10080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Программы высшего образования – бакалавриат 		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>
                <a:solidFill>
                  <a:schemeClr val="bg1"/>
                </a:solidFill>
              </a:rPr>
              <a:t>35.03.07- «Технология производства и переработки сельскохозяйственной продукции»</a:t>
            </a:r>
            <a:r>
              <a:rPr lang="ru-RU" sz="1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/>
            </a:r>
            <a:br>
              <a:rPr lang="ru-RU" sz="1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/>
              <a:t/>
            </a:r>
            <a:br>
              <a:rPr lang="ru-RU" sz="1300" smtClean="0"/>
            </a:br>
            <a:endParaRPr lang="ru-RU" sz="130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0938" y="1187450"/>
            <a:ext cx="424815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Квалификация</a:t>
            </a:r>
            <a:r>
              <a:rPr lang="ru-RU" sz="1200" dirty="0">
                <a:latin typeface="+mj-lt"/>
                <a:ea typeface="+mj-ea"/>
                <a:cs typeface="+mj-cs"/>
              </a:rPr>
              <a:t> – бакалавр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Реализует программу </a:t>
            </a:r>
            <a:r>
              <a:rPr lang="ru-RU" sz="1200" dirty="0">
                <a:latin typeface="+mj-lt"/>
                <a:ea typeface="+mj-ea"/>
                <a:cs typeface="+mj-cs"/>
              </a:rPr>
              <a:t>факультет Технологический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Продолжительность и форма обучения</a:t>
            </a:r>
            <a:r>
              <a:rPr lang="ru-RU" sz="1200" dirty="0">
                <a:latin typeface="+mj-lt"/>
                <a:ea typeface="+mj-ea"/>
                <a:cs typeface="+mj-cs"/>
              </a:rPr>
              <a:t>: очная – 4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92375" y="5508625"/>
            <a:ext cx="2160588" cy="32400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j-lt"/>
                <a:ea typeface="+mj-ea"/>
                <a:cs typeface="+mj-cs"/>
              </a:rPr>
              <a:t>Дисциплины:</a:t>
            </a:r>
            <a:r>
              <a:rPr lang="ru-RU" sz="9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Технология хранения и переработки продукции растениеводства;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Технология хранения и переработки продукции животноводства;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Техническая микробиология;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Ресурсосберегающие технологии в АПК;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Методика выполнения экспериментальных исследований; Технохимический контроль сельскохозяйственной продукции и другие.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Безопасность пищевого сырья и продуктов питания, Техническое регулирование в пищевом производстве, Управление технологическими рисками, Медико-биологические требования и санитарные нормы качества </a:t>
            </a:r>
            <a:endParaRPr lang="ru-RU" sz="900" dirty="0"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52963" y="5795963"/>
            <a:ext cx="1989137" cy="194468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Возможные должности</a:t>
            </a:r>
            <a:r>
              <a:rPr lang="ru-RU" sz="1200" dirty="0"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Руководитель предприятий АПК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Главный технолог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Технолог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Начальник отдела производственного контроля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Товаровед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Мастер цеха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Инженер по системам обеспечения безопасности продуктов питания, Менеджер по качеству,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Инженер службы качества</a:t>
            </a: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Сотрудник лаборатории различного профиля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52963" y="7596188"/>
            <a:ext cx="1989137" cy="1368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ЕГЭ, необходимые для поступления: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Биология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Математика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Русский язык</a:t>
            </a: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36838" y="7451725"/>
            <a:ext cx="1989137" cy="1512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43" name="Group 31"/>
          <p:cNvGraphicFramePr>
            <a:graphicFrameLocks noGrp="1"/>
          </p:cNvGraphicFramePr>
          <p:nvPr/>
        </p:nvGraphicFramePr>
        <p:xfrm>
          <a:off x="2492375" y="2051050"/>
          <a:ext cx="4178300" cy="3633788"/>
        </p:xfrm>
        <a:graphic>
          <a:graphicData uri="http://schemas.openxmlformats.org/drawingml/2006/table">
            <a:tbl>
              <a:tblPr/>
              <a:tblGrid>
                <a:gridCol w="1296988"/>
                <a:gridCol w="288131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профиля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Содержание профиля (профессиограмма)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</a:rPr>
                        <a:t>Технология производства, хранения и переработки продукции растениеводства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Выпускники данного профиля владеют  теоретическими знаниями и практическими навыками в области технологии производства, переработки и хранения продукции растениеводства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Технология производства, хранения и переработки продукции животноводства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Выпускники данного профиля способны осуществлять процессы производства продуктов питания животного происхождения от получения и контроля качества сырья до выработки готовых продуктов.</a:t>
                      </a: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Безопасность и качество сельскохозяйственного сырья и продовольствия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Инженер по безопасности и качеству сельскохозяйственного сырья и продовольствия осуществляет разработку в внедрение мероприятий по повышению безопасности и качества продуктов питания; осуществляет контроль за ходом технологических процессов производства продуктов питания; разрабатывает элементы системы прослеживаемости сырья и продуктов питания; осуществляет контроль качества и безопасности продовольственного сырья и продуктов его переработки; разрабатывает и проектирует новые виды продуктов питания; оценивает соответствие качества и безопасности продукции установленным к ней требованиям нормативной и технической документации.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6" name="Rectangle 3"/>
          <p:cNvSpPr>
            <a:spLocks noChangeArrowheads="1"/>
          </p:cNvSpPr>
          <p:nvPr/>
        </p:nvSpPr>
        <p:spPr bwMode="auto">
          <a:xfrm>
            <a:off x="115888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37" name="Рисунок 22" descr="C:\WINXP\Documents and Settings\hranenie1\Desktop\Фото для стенда\IMG_1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50825"/>
            <a:ext cx="21605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Рисунок 12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195513"/>
            <a:ext cx="2160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Рисунок 18" descr="C:\WINXP\Documents and Settings\hranenie1\Desktop\Фото для стенда\IMG_1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779838"/>
            <a:ext cx="21605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" descr="D:\РАБОТА\КАФЕДРА\профориентация\буклет\WhatsApp Image 2018-01-11 at 11.58.1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5435600"/>
            <a:ext cx="2160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Рисунок 1" descr="C:\Users\hranenie3\Desktop\Посещение фабрики мороженого26.03.2019\-OABDUIWDx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350" y="7235825"/>
            <a:ext cx="21605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2375" y="323850"/>
            <a:ext cx="4105275" cy="7921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Программы высшего образования – бакалавриат и 			                 специалитет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19.03.03 – «Продукты питания животного происхождения»</a:t>
            </a:r>
            <a:r>
              <a:rPr lang="ru-RU" sz="1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2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/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endParaRPr lang="ru-RU" sz="130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0938" y="1187450"/>
            <a:ext cx="424815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Квалификация</a:t>
            </a:r>
            <a:r>
              <a:rPr lang="ru-RU" sz="1200" dirty="0">
                <a:latin typeface="+mj-lt"/>
                <a:ea typeface="+mj-ea"/>
                <a:cs typeface="+mj-cs"/>
              </a:rPr>
              <a:t> – бакалавр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Реализует программу </a:t>
            </a:r>
            <a:r>
              <a:rPr lang="ru-RU" sz="1200" dirty="0">
                <a:latin typeface="+mj-lt"/>
                <a:ea typeface="+mj-ea"/>
                <a:cs typeface="+mj-cs"/>
              </a:rPr>
              <a:t>факультет Технологический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Продолжительность и форма обучения</a:t>
            </a:r>
            <a:r>
              <a:rPr lang="ru-RU" sz="1200" dirty="0">
                <a:latin typeface="+mj-lt"/>
                <a:ea typeface="+mj-ea"/>
                <a:cs typeface="+mj-cs"/>
              </a:rPr>
              <a:t>: очная – 4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36838" y="4284663"/>
            <a:ext cx="2016125" cy="30956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j-lt"/>
                <a:ea typeface="+mj-ea"/>
                <a:cs typeface="+mj-cs"/>
              </a:rPr>
              <a:t>Дисциплины:</a:t>
            </a:r>
            <a:r>
              <a:rPr lang="ru-RU" sz="1050" dirty="0">
                <a:latin typeface="+mn-lt"/>
              </a:rPr>
              <a:t> Технология хранения и переработки продукции животноводства;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</a:rPr>
              <a:t>Техническая микробиология;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</a:rPr>
              <a:t>Ресурсосберегающие технологии в молочной и мясной промышленности;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</a:rPr>
              <a:t>Методика выполнения экспериментальных исследований; Технохимический контроль сырья животного происхождения, гидробионтов и продуктов их переработки и другие более 70</a:t>
            </a:r>
            <a:r>
              <a:rPr lang="ru-RU" sz="1050" b="1" dirty="0">
                <a:latin typeface="+mn-lt"/>
              </a:rPr>
              <a:t> </a:t>
            </a:r>
            <a:r>
              <a:rPr lang="ru-RU" sz="1050" dirty="0">
                <a:latin typeface="+mn-lt"/>
              </a:rPr>
              <a:t>дисциплин .</a:t>
            </a:r>
            <a:endParaRPr lang="ru-RU" sz="1050" dirty="0"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52963" y="4500563"/>
            <a:ext cx="1989137" cy="295116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Возможные должности</a:t>
            </a:r>
            <a:r>
              <a:rPr lang="ru-RU" sz="1200" dirty="0"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Руководитель предприятия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Главный технолог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Технолог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Мастер цеха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Начальник отдела производственного контроля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Начальник производственной лаборатории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Сотрудник лаборатории в НИИ или на производстве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52963" y="7308850"/>
            <a:ext cx="1989137" cy="1366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ЕГЭ, необходимые для поступления: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Математика (проф.)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Русский язык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Химия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708275" y="7092950"/>
            <a:ext cx="1944688" cy="187166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Выпускники – руководители предприятий</a:t>
            </a:r>
            <a:r>
              <a:rPr lang="ru-RU" sz="1200" b="1" dirty="0">
                <a:latin typeface="+mj-lt"/>
                <a:ea typeface="+mj-ea"/>
                <a:cs typeface="+mj-cs"/>
              </a:rPr>
              <a:t>: 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 err="1">
                <a:latin typeface="+mj-lt"/>
                <a:ea typeface="+mj-ea"/>
                <a:cs typeface="+mj-cs"/>
              </a:rPr>
              <a:t>Свирин</a:t>
            </a:r>
            <a:r>
              <a:rPr lang="ru-RU" sz="1500" b="1" dirty="0">
                <a:latin typeface="+mj-lt"/>
                <a:ea typeface="+mj-ea"/>
                <a:cs typeface="+mj-cs"/>
              </a:rPr>
              <a:t> Д.В.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Солдаткин А.И.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Садовская Г.В.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Фуников Г.А.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 err="1">
                <a:latin typeface="+mj-lt"/>
                <a:ea typeface="+mj-ea"/>
                <a:cs typeface="+mj-cs"/>
              </a:rPr>
              <a:t>Брюнчугин</a:t>
            </a:r>
            <a:r>
              <a:rPr lang="ru-RU" sz="1500" b="1" dirty="0">
                <a:latin typeface="+mj-lt"/>
                <a:ea typeface="+mj-ea"/>
                <a:cs typeface="+mj-cs"/>
              </a:rPr>
              <a:t> В.В.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Архипов Л.В.</a:t>
            </a:r>
            <a:endParaRPr lang="en-US" sz="15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6838" y="1908175"/>
          <a:ext cx="3816350" cy="2576513"/>
        </p:xfrm>
        <a:graphic>
          <a:graphicData uri="http://schemas.openxmlformats.org/drawingml/2006/table">
            <a:tbl>
              <a:tblPr/>
              <a:tblGrid>
                <a:gridCol w="1060118"/>
                <a:gridCol w="2756306"/>
              </a:tblGrid>
              <a:tr h="358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Наименование профиля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Содержание профиля </a:t>
                      </a:r>
                      <a:endParaRPr lang="ru-RU" sz="105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050" b="1" dirty="0" err="1">
                          <a:latin typeface="Calibri"/>
                          <a:ea typeface="Calibri"/>
                          <a:cs typeface="Times New Roman"/>
                        </a:rPr>
                        <a:t>профессиограмма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Технология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молочных и мясных продуктов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Выпускники данного направления подготовки владеют теоретическими знаниями и практическими навыками производства продуктов питания животного происхождения: мясных, молочных, рыбных. Они способны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проектировать линии, цеха и предприятия по переработке сырья животного происхождения 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организовать контроль качества выпускаемой продукции на всех этапах производства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54" name="Рисунок 2" descr="DSC01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7451725"/>
            <a:ext cx="2303462" cy="151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355" name="Picture 4" descr="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79388"/>
            <a:ext cx="2108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1" descr="DSCF1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835150"/>
            <a:ext cx="2303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33"/>
          <p:cNvPicPr>
            <a:picLocks noChangeAspect="1" noChangeArrowheads="1"/>
          </p:cNvPicPr>
          <p:nvPr/>
        </p:nvPicPr>
        <p:blipFill>
          <a:blip r:embed="rId5"/>
          <a:srcRect t="7593"/>
          <a:stretch>
            <a:fillRect/>
          </a:stretch>
        </p:blipFill>
        <p:spPr bwMode="auto">
          <a:xfrm>
            <a:off x="188913" y="3492500"/>
            <a:ext cx="23034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Рисунок 4" descr="головки сыр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913" y="6084888"/>
            <a:ext cx="2303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2375" y="323850"/>
            <a:ext cx="4105275" cy="7921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Программы высшего образования –  магистратура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19.04.03 – «Продукты питания животного происхождения»</a:t>
            </a:r>
            <a:r>
              <a:rPr lang="ru-RU" sz="1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2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100" smtClean="0"/>
              <a:t/>
            </a:r>
            <a:br>
              <a:rPr lang="ru-RU" sz="1100" smtClean="0"/>
            </a:br>
            <a:r>
              <a:rPr lang="ru-RU" sz="1100" smtClean="0"/>
              <a:t/>
            </a:r>
            <a:br>
              <a:rPr lang="ru-RU" sz="1100" smtClean="0"/>
            </a:br>
            <a:r>
              <a:rPr lang="ru-RU" sz="1100" smtClean="0"/>
              <a:t> </a:t>
            </a:r>
            <a:br>
              <a:rPr lang="ru-RU" sz="11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/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endParaRPr lang="ru-RU" sz="130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0938" y="1187450"/>
            <a:ext cx="424815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Квалификация</a:t>
            </a:r>
            <a:r>
              <a:rPr lang="ru-RU" sz="1200" dirty="0">
                <a:latin typeface="+mj-lt"/>
                <a:ea typeface="+mj-ea"/>
                <a:cs typeface="+mj-cs"/>
              </a:rPr>
              <a:t> – магистр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Реализует программу </a:t>
            </a:r>
            <a:r>
              <a:rPr lang="ru-RU" sz="1200" dirty="0">
                <a:latin typeface="+mj-lt"/>
                <a:ea typeface="+mj-ea"/>
                <a:cs typeface="+mj-cs"/>
              </a:rPr>
              <a:t>факультет Технологический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Продолжительность и форма обучения</a:t>
            </a:r>
            <a:r>
              <a:rPr lang="ru-RU" sz="1200" dirty="0">
                <a:latin typeface="+mj-lt"/>
                <a:ea typeface="+mj-ea"/>
                <a:cs typeface="+mj-cs"/>
              </a:rPr>
              <a:t>: очная – 2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36838" y="4572000"/>
            <a:ext cx="2016125" cy="30956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j-lt"/>
                <a:ea typeface="+mj-ea"/>
                <a:cs typeface="+mj-cs"/>
              </a:rPr>
              <a:t>Дисциплины:</a:t>
            </a:r>
            <a:r>
              <a:rPr lang="ru-RU" sz="900" dirty="0">
                <a:latin typeface="+mn-lt"/>
              </a:rPr>
              <a:t> Технология хранения и переработки продукции животноводства;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Техническая микробиология;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Ресурсосберегающие технологии в молочной и мясной промышленности;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+mn-lt"/>
              </a:rPr>
              <a:t>Методика выполнения экспериментальных исследований; Современные методы исследования сырья животного происхождения, гидробионтов и продуктов их переработки; Инновационные технологии переработки  сырья животного происхождения и другие.</a:t>
            </a:r>
            <a:endParaRPr lang="ru-RU" sz="900" dirty="0"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24400" y="4716463"/>
            <a:ext cx="1989138" cy="2879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Возможные должности</a:t>
            </a:r>
            <a:r>
              <a:rPr lang="ru-RU" sz="1200" dirty="0"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Руководитель предприятия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Главный технолог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Мастер цеха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Начальник отдела производственного контроля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Начальник производственной лаборатории 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24400" y="7451725"/>
            <a:ext cx="1989138" cy="1223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708275" y="7308850"/>
            <a:ext cx="1944688" cy="16557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Выпускники – руководители предприятий</a:t>
            </a:r>
            <a:r>
              <a:rPr lang="ru-RU" sz="1200" b="1" dirty="0">
                <a:latin typeface="+mj-lt"/>
                <a:ea typeface="+mj-ea"/>
                <a:cs typeface="+mj-cs"/>
              </a:rPr>
              <a:t>: 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 err="1">
                <a:latin typeface="+mj-lt"/>
                <a:ea typeface="+mj-ea"/>
                <a:cs typeface="+mj-cs"/>
              </a:rPr>
              <a:t>Свирин</a:t>
            </a:r>
            <a:r>
              <a:rPr lang="ru-RU" sz="1500" b="1" dirty="0">
                <a:latin typeface="+mj-lt"/>
                <a:ea typeface="+mj-ea"/>
                <a:cs typeface="+mj-cs"/>
              </a:rPr>
              <a:t> Д.В.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Солдаткин А.И.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Садовская Г.В.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Фуников Г.А.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 err="1">
                <a:latin typeface="+mj-lt"/>
                <a:ea typeface="+mj-ea"/>
                <a:cs typeface="+mj-cs"/>
              </a:rPr>
              <a:t>Брюнчугин</a:t>
            </a:r>
            <a:r>
              <a:rPr lang="ru-RU" sz="1500" b="1" dirty="0">
                <a:latin typeface="+mj-lt"/>
                <a:ea typeface="+mj-ea"/>
                <a:cs typeface="+mj-cs"/>
              </a:rPr>
              <a:t> В.В.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dirty="0">
                <a:latin typeface="+mj-lt"/>
                <a:ea typeface="+mj-ea"/>
                <a:cs typeface="+mj-cs"/>
              </a:rPr>
              <a:t>Архипов Л.В.</a:t>
            </a:r>
            <a:endParaRPr lang="en-US" sz="15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6838" y="1908175"/>
          <a:ext cx="3816350" cy="2713038"/>
        </p:xfrm>
        <a:graphic>
          <a:graphicData uri="http://schemas.openxmlformats.org/drawingml/2006/table">
            <a:tbl>
              <a:tblPr/>
              <a:tblGrid>
                <a:gridCol w="1060450"/>
                <a:gridCol w="27559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Наименованиемагистерской программы: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Содержание профиля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(профессиограмма)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продуктов питания животного происхождения с заданными свойствами и управление качеством пищевых продуктов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Магистр является высококвалифицированным специалистом, владеющим инновационными технологиями разработки, производства и управления качеством, как традиционных продуктов питания животного происхождения, так и  продуктов питания специального назначения. </a:t>
                      </a: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8" name="Picture 4" descr="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79388"/>
            <a:ext cx="2108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Рисунок 2" descr="DSC016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6875463"/>
            <a:ext cx="2305050" cy="194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81525" y="7380288"/>
            <a:ext cx="2016125" cy="154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Times New Roman" pitchFamily="18" charset="0"/>
              </a:rPr>
              <a:t>Вступительные испытания  для поступления (экзамен): </a:t>
            </a:r>
            <a:r>
              <a:rPr lang="ru-RU" sz="1050" dirty="0">
                <a:latin typeface="Times New Roman" pitchFamily="18" charset="0"/>
              </a:rPr>
              <a:t>Вступительные испытания  проводятся  в  виде тестирования  по дисциплинам</a:t>
            </a:r>
            <a:r>
              <a:rPr lang="ru-RU" sz="1050" dirty="0">
                <a:latin typeface="+mn-lt"/>
              </a:rPr>
              <a:t> Технология хранения и переработки продукции животноводства и Управление качеством пищевых продуктов</a:t>
            </a:r>
            <a:endParaRPr lang="ru-RU" sz="1050" dirty="0">
              <a:latin typeface="Times New Roman" pitchFamily="18" charset="0"/>
            </a:endParaRPr>
          </a:p>
        </p:txBody>
      </p:sp>
      <p:pic>
        <p:nvPicPr>
          <p:cNvPr id="15381" name="Picture 4" descr="33"/>
          <p:cNvPicPr>
            <a:picLocks noChangeAspect="1" noChangeArrowheads="1"/>
          </p:cNvPicPr>
          <p:nvPr/>
        </p:nvPicPr>
        <p:blipFill>
          <a:blip r:embed="rId4"/>
          <a:srcRect t="7593"/>
          <a:stretch>
            <a:fillRect/>
          </a:stretch>
        </p:blipFill>
        <p:spPr bwMode="auto">
          <a:xfrm>
            <a:off x="260350" y="1908175"/>
            <a:ext cx="23050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Рисунок 4" descr="головки сы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50038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5400" y="323850"/>
            <a:ext cx="4032250" cy="9350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Программы высшего образования – бакалавриат и 				специалитет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19</a:t>
            </a:r>
            <a:r>
              <a:rPr lang="ru-RU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.03.02- «</a:t>
            </a:r>
            <a:r>
              <a:rPr lang="ru-RU" sz="1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Продукты питания из растительного сырья»</a:t>
            </a:r>
            <a:r>
              <a:rPr lang="ru-RU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/>
            </a:r>
            <a:br>
              <a:rPr lang="ru-RU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/>
              <a:t/>
            </a:r>
            <a:br>
              <a:rPr lang="ru-RU" sz="1300" smtClean="0"/>
            </a:br>
            <a:endParaRPr lang="ru-RU" sz="130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0938" y="1187450"/>
            <a:ext cx="424815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Квалификация</a:t>
            </a:r>
            <a:r>
              <a:rPr lang="ru-RU" sz="1200" dirty="0">
                <a:latin typeface="+mj-lt"/>
                <a:ea typeface="+mj-ea"/>
                <a:cs typeface="+mj-cs"/>
              </a:rPr>
              <a:t> – бакалавр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Реализует программу </a:t>
            </a:r>
            <a:r>
              <a:rPr lang="ru-RU" sz="1200" dirty="0">
                <a:latin typeface="+mj-lt"/>
                <a:ea typeface="+mj-ea"/>
                <a:cs typeface="+mj-cs"/>
              </a:rPr>
              <a:t>факультет Технологический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Продолжительность и форма обучения</a:t>
            </a:r>
            <a:r>
              <a:rPr lang="ru-RU" sz="1200" dirty="0">
                <a:latin typeface="+mj-lt"/>
                <a:ea typeface="+mj-ea"/>
                <a:cs typeface="+mj-cs"/>
              </a:rPr>
              <a:t>: очная – 4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92375" y="6623050"/>
            <a:ext cx="2160588" cy="252095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j-lt"/>
                <a:ea typeface="+mj-ea"/>
                <a:cs typeface="+mj-cs"/>
              </a:rPr>
              <a:t>Дисциплины:</a:t>
            </a:r>
            <a:r>
              <a:rPr lang="ru-RU" sz="10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Пищевая химия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Физико-химические основы и общие принципы переработки растительного сырья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Технологические добавки и </a:t>
            </a:r>
            <a:r>
              <a:rPr lang="ru-RU" sz="800" dirty="0" err="1">
                <a:latin typeface="+mn-lt"/>
              </a:rPr>
              <a:t>улучшители</a:t>
            </a:r>
            <a:r>
              <a:rPr lang="ru-RU" sz="800" dirty="0">
                <a:latin typeface="+mn-lt"/>
              </a:rPr>
              <a:t> для производства продуктов питания из растительного сырья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Физиология питания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Биотехнология переработки растительной продукции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Технология отрасли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Методы исследования свойств сырья, полуфабрикатов и готовой продукции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Ресурсосберегающие технологии при производстве продуктов питания из растительного сырья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Биохимия растительного сырья и продуктов его переработки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Технология хранения плодов, овощей и продуктов их переработки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Консервирование плодов и овощей.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52963" y="6156325"/>
            <a:ext cx="1989137" cy="18716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Возможные должности</a:t>
            </a:r>
            <a:r>
              <a:rPr lang="ru-RU" sz="1200" dirty="0"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Технолог в области хранения и переработки   плодоовощной продукции.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Эксперт  по  качеству плодоовощной продукции.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Специалист  по  сертификации плодоовощной продукции.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После окончания  магистратуры возможно трудоустройство  в профильные научно-исследовательские и  учебные  учреждения.  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24400" y="7812088"/>
            <a:ext cx="1989138" cy="1081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ЕГЭ, необходимые для поступления: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Математика (проф.)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Русский язык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Химия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36838" y="8316913"/>
            <a:ext cx="1989137" cy="129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65400" y="1908175"/>
          <a:ext cx="4032250" cy="4048125"/>
        </p:xfrm>
        <a:graphic>
          <a:graphicData uri="http://schemas.openxmlformats.org/drawingml/2006/table">
            <a:tbl>
              <a:tblPr/>
              <a:tblGrid>
                <a:gridCol w="1251064"/>
                <a:gridCol w="278138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Наименование профиля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Calibri"/>
                          <a:ea typeface="Calibri"/>
                          <a:cs typeface="Times New Roman"/>
                        </a:rPr>
                        <a:t>Содержание профиля (профессиограмма)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Технология продуктов питания из  растительного сырья</a:t>
                      </a:r>
                      <a:endParaRPr lang="ru-RU" sz="12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 пищевых производств осуществляет  разработку  и  реализацию  технологий  производства  продуктов питания из  растительного  сырья с учетом комплекса  факторов,  таких  как  имеющаяся  сырьевая база, материально-техническое обеспечение  предприятия,  требования к потребительским  характеристикам готовой продукции.  Проводит  мероприятия в области  технохимического  контроля  и оценки  качества поступающего  сырья и готовой продукции. Способен разрабатывать нормативную документацию в сфере производства  пищевых ингредиентов и продуктов питания, в том числе обладающих функциональным  действием на  организм человека.  Может  осуществлять профессиональную деятельность  в организациях, осуществляющих  сертификацию   плодоовощной продукции. 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02" name="Rectangle 3"/>
          <p:cNvSpPr>
            <a:spLocks noChangeArrowheads="1"/>
          </p:cNvSpPr>
          <p:nvPr/>
        </p:nvSpPr>
        <p:spPr bwMode="auto">
          <a:xfrm>
            <a:off x="115888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403" name="Picture 2" descr="Фото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323850"/>
            <a:ext cx="23764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3" descr="Новый рисунок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2484438"/>
            <a:ext cx="21605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7" descr="https://his.ua/img/articles/hBXAYhgs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6084888"/>
            <a:ext cx="2089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0938" y="395288"/>
            <a:ext cx="4176712" cy="72072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Программы высшего образования – бакалавриат и 				специалитет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38.03.07 – «Товароведение»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/>
              <a:t/>
            </a:r>
            <a:br>
              <a:rPr lang="ru-RU" sz="1300" smtClean="0"/>
            </a:br>
            <a:endParaRPr lang="ru-RU" sz="130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0938" y="1187450"/>
            <a:ext cx="424815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Квалификация</a:t>
            </a:r>
            <a:r>
              <a:rPr lang="ru-RU" sz="1200" dirty="0">
                <a:latin typeface="+mj-lt"/>
                <a:ea typeface="+mj-ea"/>
                <a:cs typeface="+mj-cs"/>
              </a:rPr>
              <a:t> – бакалавр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Реализует программу </a:t>
            </a:r>
            <a:r>
              <a:rPr lang="ru-RU" sz="1200" dirty="0">
                <a:latin typeface="+mj-lt"/>
                <a:ea typeface="+mj-ea"/>
                <a:cs typeface="+mj-cs"/>
              </a:rPr>
              <a:t>технологический факультет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Продолжительность и форма обучения</a:t>
            </a:r>
            <a:r>
              <a:rPr lang="ru-RU" sz="1200" dirty="0">
                <a:latin typeface="+mj-lt"/>
                <a:ea typeface="+mj-ea"/>
                <a:cs typeface="+mj-cs"/>
              </a:rPr>
              <a:t>: очная – 4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92375" y="4071938"/>
            <a:ext cx="1989138" cy="33797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Дисциплины:</a:t>
            </a:r>
            <a:r>
              <a:rPr lang="en-US" sz="1200" b="1" dirty="0">
                <a:latin typeface="+mj-lt"/>
                <a:ea typeface="+mj-ea"/>
                <a:cs typeface="+mj-cs"/>
              </a:rPr>
              <a:t> </a:t>
            </a:r>
            <a:r>
              <a:rPr lang="ru-RU" sz="1200" dirty="0">
                <a:latin typeface="+mn-lt"/>
              </a:rPr>
              <a:t>Товароведение однородных групп продовольственных товаров, Управление рисками в торговле, Стандартизация и подтверждение соответствия, Квалиметрия и управление качеством, Идентификация и обнаружение фальсификации продовольственных товаров, Сенсорный анализ продовольственных товаров.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24400" y="4071938"/>
            <a:ext cx="1989138" cy="2428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Возможные должности</a:t>
            </a:r>
            <a:r>
              <a:rPr lang="ru-RU" sz="1200" dirty="0"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Товаровед, технолог-менеджер, менеджер по качеству, инженер по управлению качеством, инженер службы качества, товаровед-оценщик, менеджер по качеству дистанционной приемки, технолог собственной торговой марки, менеджер по работе с рекламациями.</a:t>
            </a:r>
            <a:endParaRPr lang="ru-RU" sz="1200" dirty="0">
              <a:latin typeface="+mn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24400" y="7451725"/>
            <a:ext cx="1989138" cy="1368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ЕГЭ, необходимые для поступления: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Обществознание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Математика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Русский язык</a:t>
            </a:r>
            <a:endParaRPr lang="ru-RU" sz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492375" y="2051050"/>
          <a:ext cx="4178300" cy="1762125"/>
        </p:xfrm>
        <a:graphic>
          <a:graphicData uri="http://schemas.openxmlformats.org/drawingml/2006/table">
            <a:tbl>
              <a:tblPr/>
              <a:tblGrid>
                <a:gridCol w="1008112"/>
                <a:gridCol w="316964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Наименование профиля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alibri"/>
                          <a:ea typeface="Calibri"/>
                          <a:cs typeface="Times New Roman"/>
                        </a:rPr>
                        <a:t>Содержание профиля (профессиограмма)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Товароведение</a:t>
                      </a: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и экспертиза товаров в области стандартизации, сертификации и управления качеством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Calibri"/>
                          <a:cs typeface="Times New Roman"/>
                        </a:rPr>
                        <a:t>Товаровед осуществляет проведение приемки товаров по количеству, качеству и комплектности; ведение оперативного учета товародвижения; контроль за соблюдением правил упаковывания и маркирования, сроков годности и условий хранения товаров на складе и в торговом зале предприятия; контроль за сбытом товаров, анализ факторов, влияющих на сбыт; товаровед осуществляет контроль за правилами товарного соседства. Занимается составление заявок на поставку товаров, определение соответствия товаров требованиям к качеству и безопасности, установленных техническими регламентами, стандартами, техническими условиями.</a:t>
                      </a: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25" name="Picture 3" descr="C:\Users\Elena\Desktop\Новый рисунок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1764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8" descr="D:\фото\icloud\IMG_5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75"/>
            <a:ext cx="221456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7305675"/>
            <a:ext cx="22066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 descr="D:\РАБОТА\КАФЕДРА\профориентация\буклет\посещение пивоваренного завод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429250"/>
            <a:ext cx="22145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785938"/>
            <a:ext cx="22050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0938" y="395288"/>
            <a:ext cx="4437062" cy="7921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Программа высшего образования – бакалавриат  				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15.03.02– «Технологические машины и оборудование»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1300" smtClean="0">
                <a:latin typeface="Times New Roman" pitchFamily="18" charset="0"/>
              </a:rPr>
              <a:t/>
            </a:r>
            <a:br>
              <a:rPr lang="ru-RU" sz="1300" smtClean="0">
                <a:latin typeface="Times New Roman" pitchFamily="18" charset="0"/>
              </a:rPr>
            </a:b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2420938" y="1258888"/>
            <a:ext cx="42481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b="1">
                <a:latin typeface="Times New Roman" pitchFamily="18" charset="0"/>
              </a:rPr>
              <a:t>Квалификация</a:t>
            </a:r>
            <a:r>
              <a:rPr lang="ru-RU" sz="1200">
                <a:latin typeface="Times New Roman" pitchFamily="18" charset="0"/>
              </a:rPr>
              <a:t> – бакалавр</a:t>
            </a:r>
          </a:p>
          <a:p>
            <a:pPr>
              <a:lnSpc>
                <a:spcPct val="90000"/>
              </a:lnSpc>
            </a:pPr>
            <a:r>
              <a:rPr lang="ru-RU" sz="1200" b="1">
                <a:latin typeface="Times New Roman" pitchFamily="18" charset="0"/>
              </a:rPr>
              <a:t>Реализует программу </a:t>
            </a:r>
            <a:r>
              <a:rPr lang="ru-RU" sz="1200">
                <a:latin typeface="Times New Roman" pitchFamily="18" charset="0"/>
              </a:rPr>
              <a:t>Технологический</a:t>
            </a:r>
            <a:r>
              <a:rPr lang="ru-RU" sz="1200" b="1">
                <a:latin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</a:rPr>
              <a:t>факультет </a:t>
            </a:r>
            <a:r>
              <a:rPr lang="ru-RU" sz="1200" b="1">
                <a:latin typeface="Times New Roman" pitchFamily="18" charset="0"/>
              </a:rPr>
              <a:t>Продолжительность и форма обучения</a:t>
            </a:r>
            <a:r>
              <a:rPr lang="ru-RU" sz="1200">
                <a:latin typeface="Times New Roman" pitchFamily="18" charset="0"/>
              </a:rPr>
              <a:t>: очная – 4 года</a:t>
            </a:r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2420938" y="7019925"/>
            <a:ext cx="2016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imes New Roman" pitchFamily="18" charset="0"/>
              </a:rPr>
              <a:t>Изучаемые дисциплины</a:t>
            </a:r>
            <a:r>
              <a:rPr lang="ru-RU" sz="1200">
                <a:latin typeface="Times New Roman" pitchFamily="18" charset="0"/>
              </a:rPr>
              <a:t>: Процессы и аппараты пищевых производств, инженерная реология, машиноведение, теория технологического потока, технологическое оборудование, холодильная техника и технология </a:t>
            </a:r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4625975" y="5076825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b="1">
                <a:latin typeface="Times New Roman" pitchFamily="18" charset="0"/>
              </a:rPr>
              <a:t>Перспективы</a:t>
            </a:r>
            <a:r>
              <a:rPr lang="ru-RU" sz="1200">
                <a:latin typeface="Times New Roman" pitchFamily="18" charset="0"/>
              </a:rPr>
              <a:t>: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Должности специалистов с высшим образованием в различных отделах пищевых  предприятий,  в крупных пищевых холдингах предприя-тиях пищевого машиностро-ения по направлениям: производства, продажи, управления, инженерии и энергетики</a:t>
            </a:r>
          </a:p>
        </p:txBody>
      </p:sp>
      <p:sp>
        <p:nvSpPr>
          <p:cNvPr id="18437" name="Заголовок 1"/>
          <p:cNvSpPr txBox="1">
            <a:spLocks/>
          </p:cNvSpPr>
          <p:nvPr/>
        </p:nvSpPr>
        <p:spPr bwMode="auto">
          <a:xfrm>
            <a:off x="4652963" y="7308850"/>
            <a:ext cx="1871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imes New Roman" pitchFamily="18" charset="0"/>
              </a:rPr>
              <a:t>ЕГЭ, необходимые для поступления:</a:t>
            </a:r>
          </a:p>
          <a:p>
            <a:pPr>
              <a:lnSpc>
                <a:spcPct val="150000"/>
              </a:lnSpc>
            </a:pPr>
            <a:r>
              <a:rPr lang="ru-RU" sz="1200">
                <a:latin typeface="Times New Roman" pitchFamily="18" charset="0"/>
              </a:rPr>
              <a:t>Математика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200">
                <a:latin typeface="Times New Roman" pitchFamily="18" charset="0"/>
              </a:rPr>
              <a:t>Химия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200">
                <a:latin typeface="Times New Roman" pitchFamily="18" charset="0"/>
              </a:rPr>
              <a:t>Русский язык</a:t>
            </a:r>
          </a:p>
        </p:txBody>
      </p:sp>
      <p:sp>
        <p:nvSpPr>
          <p:cNvPr id="18438" name="Заголовок 1"/>
          <p:cNvSpPr txBox="1">
            <a:spLocks/>
          </p:cNvSpPr>
          <p:nvPr/>
        </p:nvSpPr>
        <p:spPr bwMode="auto">
          <a:xfrm>
            <a:off x="2205038" y="8027988"/>
            <a:ext cx="19891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>
              <a:latin typeface="Calibri" pitchFamily="34" charset="0"/>
            </a:endParaRPr>
          </a:p>
        </p:txBody>
      </p:sp>
      <p:graphicFrame>
        <p:nvGraphicFramePr>
          <p:cNvPr id="13402" name="Group 90"/>
          <p:cNvGraphicFramePr>
            <a:graphicFrameLocks noGrp="1"/>
          </p:cNvGraphicFramePr>
          <p:nvPr/>
        </p:nvGraphicFramePr>
        <p:xfrm>
          <a:off x="2349500" y="1908175"/>
          <a:ext cx="4392613" cy="3040063"/>
        </p:xfrm>
        <a:graphic>
          <a:graphicData uri="http://schemas.openxmlformats.org/drawingml/2006/table">
            <a:tbl>
              <a:tblPr/>
              <a:tblGrid>
                <a:gridCol w="1231900"/>
                <a:gridCol w="316071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профиля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профиля (профессиограмма)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Машины и аппараты пищевых производств</a:t>
                      </a: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Объектами профессиональной деятельности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выпускников, являются:  технологические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процессы и машины различных отраслей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пищевой индустрии их разработка и освоение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новых технологий.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Выпускник подготовлен к решению  задач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математического моделирования  процессов,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оборудования с использованием стандартных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пакетов и средств автоматизированного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проектирования и проведения исследований;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обслуживания оборудования для реализации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технологических  процессов;</a:t>
                      </a: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0" name="Заголовок 1"/>
          <p:cNvSpPr txBox="1">
            <a:spLocks/>
          </p:cNvSpPr>
          <p:nvPr/>
        </p:nvSpPr>
        <p:spPr bwMode="auto">
          <a:xfrm>
            <a:off x="2349500" y="5292725"/>
            <a:ext cx="23034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ru-RU" sz="1200" b="1">
                <a:latin typeface="Times New Roman" pitchFamily="18" charset="0"/>
              </a:rPr>
              <a:t>Ваши возможности:</a:t>
            </a:r>
          </a:p>
          <a:p>
            <a:pPr marL="342900" indent="-342900" algn="just">
              <a:buFontTx/>
              <a:buAutoNum type="arabicPeriod"/>
            </a:pPr>
            <a:r>
              <a:rPr lang="ru-RU" sz="1200">
                <a:latin typeface="Times New Roman" pitchFamily="18" charset="0"/>
              </a:rPr>
              <a:t>Обучение за счёт 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средств государственного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 бюджета.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2. Обучение на военной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 кафедре 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3. Благоустроенные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 общежития для иногородних</a:t>
            </a:r>
          </a:p>
          <a:p>
            <a:pPr marL="342900" indent="-342900" algn="just"/>
            <a:r>
              <a:rPr lang="ru-RU" sz="1200">
                <a:latin typeface="Times New Roman" pitchFamily="18" charset="0"/>
              </a:rPr>
              <a:t>3.Современныйспортивный комплекс в университете</a:t>
            </a:r>
          </a:p>
          <a:p>
            <a:pPr marL="342900" indent="-342900">
              <a:buFontTx/>
              <a:buAutoNum type="arabicPeriod"/>
            </a:pPr>
            <a:endParaRPr lang="ru-RU" sz="1200">
              <a:latin typeface="Times New Roman" pitchFamily="18" charset="0"/>
            </a:endParaRPr>
          </a:p>
        </p:txBody>
      </p:sp>
      <p:pic>
        <p:nvPicPr>
          <p:cNvPr id="18451" name="Picture 91" descr="Эмблема 4-1копия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0"/>
            <a:ext cx="1800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8" descr="IMG_6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692275"/>
            <a:ext cx="22050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93" descr="20161102_1459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3203575"/>
            <a:ext cx="22050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95" descr="DSCF27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7092950"/>
            <a:ext cx="22336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6" descr="DSCF17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888" y="5292725"/>
            <a:ext cx="223361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0938" y="395288"/>
            <a:ext cx="4176712" cy="72072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Программы высшего образования – магистратура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38.04.07 – «Товароведение»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</a:br>
            <a:r>
              <a:rPr lang="ru-RU" sz="1300" smtClean="0"/>
              <a:t/>
            </a:r>
            <a:br>
              <a:rPr lang="ru-RU" sz="1300" smtClean="0"/>
            </a:br>
            <a:endParaRPr lang="ru-RU" sz="130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0938" y="1187450"/>
            <a:ext cx="424815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Квалификация</a:t>
            </a:r>
            <a:r>
              <a:rPr lang="ru-RU" sz="1200" dirty="0">
                <a:latin typeface="+mj-lt"/>
                <a:ea typeface="+mj-ea"/>
                <a:cs typeface="+mj-cs"/>
              </a:rPr>
              <a:t> – магистр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Реализует программу </a:t>
            </a:r>
            <a:r>
              <a:rPr lang="ru-RU" sz="1200" dirty="0">
                <a:latin typeface="+mj-lt"/>
                <a:ea typeface="+mj-ea"/>
                <a:cs typeface="+mj-cs"/>
              </a:rPr>
              <a:t>технологический факультет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Продолжительность и форма обучения</a:t>
            </a:r>
            <a:r>
              <a:rPr lang="ru-RU" sz="1200" dirty="0">
                <a:latin typeface="+mj-lt"/>
                <a:ea typeface="+mj-ea"/>
                <a:cs typeface="+mj-cs"/>
              </a:rPr>
              <a:t>: очная – 2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92375" y="4857750"/>
            <a:ext cx="1989138" cy="3429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Дисциплины:</a:t>
            </a:r>
            <a:r>
              <a:rPr lang="en-US" sz="1200" b="1" dirty="0">
                <a:latin typeface="+mj-lt"/>
                <a:ea typeface="+mj-ea"/>
                <a:cs typeface="+mj-cs"/>
              </a:rPr>
              <a:t> </a:t>
            </a:r>
            <a:r>
              <a:rPr lang="ru-RU" sz="1200" dirty="0">
                <a:latin typeface="+mn-lt"/>
              </a:rPr>
              <a:t>Экспертиза товаров, Техническое регулирование и подтверждение соответствия, Современные методы исследования свойств растительного сырья и готовой продукции, Идентификация и установление подлинности, Современные методы исследования свойств растительного сырья и готовой продукции, Конъюнктура продовольственного рынка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24400" y="5072063"/>
            <a:ext cx="1989138" cy="2286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latin typeface="+mj-lt"/>
                <a:ea typeface="+mj-ea"/>
                <a:cs typeface="+mj-cs"/>
              </a:rPr>
              <a:t>Возможные должности</a:t>
            </a:r>
            <a:r>
              <a:rPr lang="ru-RU" sz="1200" dirty="0"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Руководитель направления проектов, Категоричный менеджер, Директор магазина, Инженер по управлению качеством, Товаровед-управленец. 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492375" y="2051050"/>
          <a:ext cx="4178300" cy="2463800"/>
        </p:xfrm>
        <a:graphic>
          <a:graphicData uri="http://schemas.openxmlformats.org/drawingml/2006/table">
            <a:tbl>
              <a:tblPr/>
              <a:tblGrid>
                <a:gridCol w="1008112"/>
                <a:gridCol w="316964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Наименование профиля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alibri"/>
                          <a:ea typeface="Calibri"/>
                          <a:cs typeface="Times New Roman"/>
                        </a:rPr>
                        <a:t>Содержание профиля (профессиограмма)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Calibri"/>
                          <a:cs typeface="Times New Roman"/>
                        </a:rPr>
                        <a:t>Управление товарными системами и ассортиментом продовольственных товаров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Calibri"/>
                          <a:cs typeface="Times New Roman"/>
                        </a:rPr>
                        <a:t>Программа магистратуры  предусматривает проведение разных видов товарной экспертизы для подтверждения подлинности, качества и безопасности товаров на всех этапах товародвижения; установление факторов, влияющих на качество товаров, и причин возникновения дефектов на всех этапах жизненного цикла товаров; определение норм естественной убыли товаров с учетом условий их хранения, транспортирования; осуществляет поиск, анализ и оценку информации для подготовки и принятия оптимальных решений по управлению товарными системами; анализ ассортиментной политики торгового предприятия и разработка мероприятий по стимулированию сбыта товаров и оптимизации торгового ассортимента; применение принципов товарного менеджмента в области закупок, реализации сырья и товаров; осуществляет консалтинговую деятельность: консалтинг в области квалиметрии товаров; консалтинг в области систематизации.</a:t>
                      </a:r>
                    </a:p>
                  </a:txBody>
                  <a:tcPr marL="47142" marR="47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72" name="Picture 11" descr="D:\РАБОТА\КАФЕДРА\профориентация\буклет\конференция аспиран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214563"/>
            <a:ext cx="2190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3" descr="D:\РАБОТА\КАФЕДРА\профориентация\буклет\ротФро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000500"/>
            <a:ext cx="22145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4" descr="D:\РАБОТА\КАФЕДРА\профориентация\картинки\4fc7748944fd0c774f1100621b0dca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7559675"/>
            <a:ext cx="2255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" descr="D:\РАБОТА\КАФЕДРА\SusDev\картинки\IMG_36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786438"/>
            <a:ext cx="2190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3" descr="D:\РАБОТА\КАФЕДРА\SusDev\картинки\IMG_49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42875"/>
            <a:ext cx="21431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0938" y="395288"/>
            <a:ext cx="4437062" cy="7921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Программа высшего образования – магистратура				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  <a:t>15.04.02– «Технологические машины и оборудование»</a:t>
            </a:r>
            <a:br>
              <a:rPr lang="ru-RU" sz="13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haroni"/>
                <a:cs typeface="Aharoni"/>
              </a:rPr>
            </a:br>
            <a:r>
              <a:rPr lang="ru-RU" sz="1300" smtClean="0">
                <a:latin typeface="Times New Roman" pitchFamily="18" charset="0"/>
              </a:rPr>
              <a:t/>
            </a:r>
            <a:br>
              <a:rPr lang="ru-RU" sz="1300" smtClean="0">
                <a:latin typeface="Times New Roman" pitchFamily="18" charset="0"/>
              </a:rPr>
            </a:b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2420938" y="1258888"/>
            <a:ext cx="42481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b="1">
                <a:latin typeface="Times New Roman" pitchFamily="18" charset="0"/>
              </a:rPr>
              <a:t>Квалификация</a:t>
            </a:r>
            <a:r>
              <a:rPr lang="ru-RU" sz="1200">
                <a:latin typeface="Times New Roman" pitchFamily="18" charset="0"/>
              </a:rPr>
              <a:t> – магистр</a:t>
            </a:r>
          </a:p>
          <a:p>
            <a:pPr>
              <a:lnSpc>
                <a:spcPct val="90000"/>
              </a:lnSpc>
            </a:pPr>
            <a:r>
              <a:rPr lang="ru-RU" sz="1200" b="1">
                <a:latin typeface="Times New Roman" pitchFamily="18" charset="0"/>
              </a:rPr>
              <a:t>Реализует программу </a:t>
            </a:r>
            <a:r>
              <a:rPr lang="ru-RU" sz="1200">
                <a:latin typeface="Times New Roman" pitchFamily="18" charset="0"/>
              </a:rPr>
              <a:t>Технологический</a:t>
            </a:r>
            <a:r>
              <a:rPr lang="ru-RU" sz="1200" b="1">
                <a:latin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</a:rPr>
              <a:t>факультет </a:t>
            </a:r>
            <a:r>
              <a:rPr lang="ru-RU" sz="1200" b="1">
                <a:latin typeface="Times New Roman" pitchFamily="18" charset="0"/>
              </a:rPr>
              <a:t>Продолжительность и форма обучения</a:t>
            </a:r>
            <a:r>
              <a:rPr lang="ru-RU" sz="1200">
                <a:latin typeface="Times New Roman" pitchFamily="18" charset="0"/>
              </a:rPr>
              <a:t>: очная – 2 года</a:t>
            </a:r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2349500" y="8064500"/>
            <a:ext cx="4508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imes New Roman" pitchFamily="18" charset="0"/>
              </a:rPr>
              <a:t>Изучаемые дисциплины</a:t>
            </a:r>
            <a:r>
              <a:rPr lang="ru-RU" sz="1200">
                <a:latin typeface="Times New Roman" pitchFamily="18" charset="0"/>
              </a:rPr>
              <a:t>: Основы научных исследований, Математические методы в инженерии, Теория и методы принятия инженерных решений, Проектно-конструкторская деятельность, Научные проблемы развития техники пищевых технологий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4625975" y="5364163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b="1">
                <a:latin typeface="Times New Roman" pitchFamily="18" charset="0"/>
              </a:rPr>
              <a:t>Перспективы</a:t>
            </a:r>
            <a:r>
              <a:rPr lang="ru-RU" sz="1200">
                <a:latin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Должности специалистов с высшим образованием в различных отделах пищевых  предприятий, инженеринговых компаний, крупных пищевых холдингах предприятий пищевого машиностроения по направлениям: производства, продажи, управления, инженерии, энергетики и в</a:t>
            </a:r>
          </a:p>
        </p:txBody>
      </p:sp>
      <p:sp>
        <p:nvSpPr>
          <p:cNvPr id="20485" name="Заголовок 1"/>
          <p:cNvSpPr txBox="1">
            <a:spLocks/>
          </p:cNvSpPr>
          <p:nvPr/>
        </p:nvSpPr>
        <p:spPr bwMode="auto">
          <a:xfrm>
            <a:off x="4724400" y="7235825"/>
            <a:ext cx="180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latin typeface="Times New Roman" pitchFamily="18" charset="0"/>
            </a:endParaRPr>
          </a:p>
        </p:txBody>
      </p:sp>
      <p:sp>
        <p:nvSpPr>
          <p:cNvPr id="20486" name="Заголовок 1"/>
          <p:cNvSpPr txBox="1">
            <a:spLocks/>
          </p:cNvSpPr>
          <p:nvPr/>
        </p:nvSpPr>
        <p:spPr bwMode="auto">
          <a:xfrm>
            <a:off x="2205038" y="8027988"/>
            <a:ext cx="19891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>
              <a:latin typeface="Calibri" pitchFamily="34" charset="0"/>
            </a:endParaRPr>
          </a:p>
        </p:txBody>
      </p:sp>
      <p:graphicFrame>
        <p:nvGraphicFramePr>
          <p:cNvPr id="13453" name="Group 141"/>
          <p:cNvGraphicFramePr>
            <a:graphicFrameLocks noGrp="1"/>
          </p:cNvGraphicFramePr>
          <p:nvPr/>
        </p:nvGraphicFramePr>
        <p:xfrm>
          <a:off x="2349500" y="1908175"/>
          <a:ext cx="4392613" cy="3259138"/>
        </p:xfrm>
        <a:graphic>
          <a:graphicData uri="http://schemas.openxmlformats.org/drawingml/2006/table">
            <a:tbl>
              <a:tblPr/>
              <a:tblGrid>
                <a:gridCol w="1231900"/>
                <a:gridCol w="316071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профиля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профиля (профессиограмма)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Процессы и аппараты пищевых производств</a:t>
                      </a: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Основными видами профессиональной дея-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тельности выпускников являются производст-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венно-технологическая,  научно-исследовате-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льская и педагогическая,  проектно-конструк-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торская.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Выпускник подготовлен к решению  задач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проектирования машин, технологических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процессов с использованием автоматизиро-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ванных систем, разработки технических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заданий на проектирование и изготовление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машин, приводов, систем, нестандартного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оборудования. разработки новых методов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экспериментальных исследований.</a:t>
                      </a:r>
                    </a:p>
                  </a:txBody>
                  <a:tcPr marL="47142" marR="47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8" name="Заголовок 1"/>
          <p:cNvSpPr txBox="1">
            <a:spLocks/>
          </p:cNvSpPr>
          <p:nvPr/>
        </p:nvSpPr>
        <p:spPr bwMode="auto">
          <a:xfrm>
            <a:off x="2420938" y="5364163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ru-RU" sz="1200" b="1">
                <a:latin typeface="Times New Roman" pitchFamily="18" charset="0"/>
              </a:rPr>
              <a:t>Ваши возможности:</a:t>
            </a:r>
          </a:p>
          <a:p>
            <a:pPr marL="342900" indent="-342900" algn="just">
              <a:lnSpc>
                <a:spcPct val="90000"/>
              </a:lnSpc>
              <a:buFontTx/>
              <a:buAutoNum type="arabicPeriod"/>
            </a:pPr>
            <a:r>
              <a:rPr lang="ru-RU" sz="1200">
                <a:latin typeface="Times New Roman" pitchFamily="18" charset="0"/>
              </a:rPr>
              <a:t>Обучение за счёт 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средств государственного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 бюджета.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2. Практика на современных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 пищевых предприятиях, в 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научно-исследовательских 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институтах, инженеринговых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 компаниях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2. Благоустроенные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 общежития для иногородних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3. Современный спортивный </a:t>
            </a:r>
          </a:p>
          <a:p>
            <a:pPr marL="342900" indent="-342900" algn="just">
              <a:lnSpc>
                <a:spcPct val="90000"/>
              </a:lnSpc>
            </a:pPr>
            <a:r>
              <a:rPr lang="ru-RU" sz="1200">
                <a:latin typeface="Times New Roman" pitchFamily="18" charset="0"/>
              </a:rPr>
              <a:t>комплекс в университете</a:t>
            </a:r>
          </a:p>
        </p:txBody>
      </p:sp>
      <p:pic>
        <p:nvPicPr>
          <p:cNvPr id="20499" name="Picture 91" descr="Эмблема 4-1копия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0"/>
            <a:ext cx="1800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692275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32138"/>
            <a:ext cx="22129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Заголовок 1"/>
          <p:cNvSpPr txBox="1">
            <a:spLocks/>
          </p:cNvSpPr>
          <p:nvPr/>
        </p:nvSpPr>
        <p:spPr bwMode="auto">
          <a:xfrm>
            <a:off x="2205038" y="8027988"/>
            <a:ext cx="19891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20503" name="Rectangle 156"/>
          <p:cNvSpPr>
            <a:spLocks noChangeArrowheads="1"/>
          </p:cNvSpPr>
          <p:nvPr/>
        </p:nvSpPr>
        <p:spPr bwMode="auto">
          <a:xfrm>
            <a:off x="2306638" y="7596188"/>
            <a:ext cx="41576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Вступительный экзамен </a:t>
            </a:r>
            <a:r>
              <a:rPr lang="ru-RU" sz="1200">
                <a:latin typeface="Times New Roman" pitchFamily="18" charset="0"/>
              </a:rPr>
              <a:t>проводится в тестовом режиме по </a:t>
            </a:r>
          </a:p>
          <a:p>
            <a:r>
              <a:rPr lang="ru-RU" sz="1200">
                <a:latin typeface="Times New Roman" pitchFamily="18" charset="0"/>
              </a:rPr>
              <a:t>дисциплинам Процессы и аппараты пищевых производств и </a:t>
            </a:r>
          </a:p>
          <a:p>
            <a:r>
              <a:rPr lang="ru-RU" sz="1200">
                <a:latin typeface="Times New Roman" pitchFamily="18" charset="0"/>
              </a:rPr>
              <a:t>Технологическое оборудование </a:t>
            </a:r>
          </a:p>
        </p:txBody>
      </p:sp>
      <p:pic>
        <p:nvPicPr>
          <p:cNvPr id="20504" name="Picture 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8625"/>
            <a:ext cx="22764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1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64388"/>
            <a:ext cx="22764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1458</Words>
  <Application>Microsoft Office PowerPoint</Application>
  <PresentationFormat>Экран (4:3)</PresentationFormat>
  <Paragraphs>322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Aharoni</vt:lpstr>
      <vt:lpstr>Times New Roman</vt:lpstr>
      <vt:lpstr>Тема Office</vt:lpstr>
      <vt:lpstr> Программы высшего образования – бакалавриат    35.03.07- «Технология производства и переработки сельскохозяйственной продукции»  </vt:lpstr>
      <vt:lpstr> Программы высшего образования – бакалавриат и                     специалитет 19.03.03 – «Продукты питания животного происхождения»  </vt:lpstr>
      <vt:lpstr>    Программы высшего образования –  магистратура 19.04.03 – «Продукты питания животного происхождения»      </vt:lpstr>
      <vt:lpstr> Программы высшего образования – бакалавриат и     специалитет 19.03.02- «Продукты питания из растительного сырья»  </vt:lpstr>
      <vt:lpstr> Программы высшего образования – бакалавриат и     специалитет 38.03.07 – «Товароведение»  </vt:lpstr>
      <vt:lpstr>  Программа высшего образования – бакалавриат       15.03.02– «Технологические машины и оборудование»  </vt:lpstr>
      <vt:lpstr> Программы высшего образования – магистратура 38.04.07 – «Товароведение»  </vt:lpstr>
      <vt:lpstr>  Программа высшего образования – магистратура     15.04.02– «Технологические машины и оборудование»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высшего образования – бакалавриат и     специалитет 35.03.04 – «Агрономия»</dc:title>
  <dc:creator>Admin</dc:creator>
  <cp:lastModifiedBy>Katerina</cp:lastModifiedBy>
  <cp:revision>72</cp:revision>
  <dcterms:created xsi:type="dcterms:W3CDTF">2019-03-25T10:22:06Z</dcterms:created>
  <dcterms:modified xsi:type="dcterms:W3CDTF">2020-04-06T18:21:23Z</dcterms:modified>
</cp:coreProperties>
</file>