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91" r:id="rId3"/>
    <p:sldId id="301" r:id="rId4"/>
    <p:sldId id="302" r:id="rId5"/>
    <p:sldId id="303" r:id="rId6"/>
    <p:sldId id="304" r:id="rId7"/>
    <p:sldId id="305" r:id="rId8"/>
    <p:sldId id="306" r:id="rId9"/>
    <p:sldId id="321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7" r:id="rId20"/>
    <p:sldId id="318" r:id="rId21"/>
    <p:sldId id="319" r:id="rId22"/>
    <p:sldId id="267" r:id="rId23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1FBB32"/>
    <a:srgbClr val="FF99FF"/>
    <a:srgbClr val="A50021"/>
    <a:srgbClr val="FFDE75"/>
    <a:srgbClr val="1F5967"/>
    <a:srgbClr val="256979"/>
    <a:srgbClr val="2C7D90"/>
    <a:srgbClr val="D47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4" autoAdjust="0"/>
    <p:restoredTop sz="94660"/>
  </p:normalViewPr>
  <p:slideViewPr>
    <p:cSldViewPr>
      <p:cViewPr>
        <p:scale>
          <a:sx n="91" d="100"/>
          <a:sy n="91" d="100"/>
        </p:scale>
        <p:origin x="-1243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31B6C-6077-4D05-9B2D-A561513E87BD}" type="doc">
      <dgm:prSet loTypeId="urn:microsoft.com/office/officeart/2005/8/layout/venn1" loCatId="relationship" qsTypeId="urn:microsoft.com/office/officeart/2005/8/quickstyle/3d3" qsCatId="3D" csTypeId="urn:microsoft.com/office/officeart/2005/8/colors/colorful2" csCatId="colorful" phldr="1"/>
      <dgm:spPr/>
    </dgm:pt>
    <dgm:pt modelId="{B4F4DF10-2147-4F38-A703-A5B2CDEE009B}">
      <dgm:prSet phldrT="[Текст]" custT="1"/>
      <dgm:spPr/>
      <dgm:t>
        <a:bodyPr/>
        <a:lstStyle/>
        <a:p>
          <a:r>
            <a:rPr lang="ru-RU" sz="3200" dirty="0"/>
            <a:t>Внешняя </a:t>
          </a:r>
        </a:p>
        <a:p>
          <a:r>
            <a:rPr lang="ru-RU" sz="3200" dirty="0"/>
            <a:t>среда</a:t>
          </a:r>
        </a:p>
      </dgm:t>
    </dgm:pt>
    <dgm:pt modelId="{A8C3B6D5-ECA8-41CD-AA54-0369DFBAB60C}" type="parTrans" cxnId="{5FFF7E35-9BF0-412C-AD3E-3AF4DFD84C31}">
      <dgm:prSet/>
      <dgm:spPr/>
      <dgm:t>
        <a:bodyPr/>
        <a:lstStyle/>
        <a:p>
          <a:endParaRPr lang="ru-RU"/>
        </a:p>
      </dgm:t>
    </dgm:pt>
    <dgm:pt modelId="{2DD69A23-4BF3-43B1-9E33-9535243DC8B6}" type="sibTrans" cxnId="{5FFF7E35-9BF0-412C-AD3E-3AF4DFD84C31}">
      <dgm:prSet/>
      <dgm:spPr/>
      <dgm:t>
        <a:bodyPr/>
        <a:lstStyle/>
        <a:p>
          <a:endParaRPr lang="ru-RU"/>
        </a:p>
      </dgm:t>
    </dgm:pt>
    <dgm:pt modelId="{DCD3B8F7-2400-42AA-B7C6-FF2254F831F1}">
      <dgm:prSet phldrT="[Текст]" custT="1"/>
      <dgm:spPr/>
      <dgm:t>
        <a:bodyPr/>
        <a:lstStyle/>
        <a:p>
          <a:r>
            <a:rPr lang="ru-RU" sz="2800" dirty="0"/>
            <a:t>Внутренняя </a:t>
          </a:r>
        </a:p>
        <a:p>
          <a:r>
            <a:rPr lang="ru-RU" sz="3200" dirty="0"/>
            <a:t>среда</a:t>
          </a:r>
        </a:p>
      </dgm:t>
    </dgm:pt>
    <dgm:pt modelId="{0D134832-9ED4-4E05-8131-D0BBEF09C0F2}" type="parTrans" cxnId="{4F401E64-3F7B-43E9-B3B6-08BFF5672BB0}">
      <dgm:prSet/>
      <dgm:spPr/>
      <dgm:t>
        <a:bodyPr/>
        <a:lstStyle/>
        <a:p>
          <a:endParaRPr lang="ru-RU"/>
        </a:p>
      </dgm:t>
    </dgm:pt>
    <dgm:pt modelId="{8CB36CA0-A6E9-4F88-8EC8-44D92D45AFD7}" type="sibTrans" cxnId="{4F401E64-3F7B-43E9-B3B6-08BFF5672BB0}">
      <dgm:prSet/>
      <dgm:spPr/>
      <dgm:t>
        <a:bodyPr/>
        <a:lstStyle/>
        <a:p>
          <a:endParaRPr lang="ru-RU"/>
        </a:p>
      </dgm:t>
    </dgm:pt>
    <dgm:pt modelId="{B5056E9D-0EE7-4389-B80D-743B76A566B3}" type="pres">
      <dgm:prSet presAssocID="{CDC31B6C-6077-4D05-9B2D-A561513E87BD}" presName="compositeShape" presStyleCnt="0">
        <dgm:presLayoutVars>
          <dgm:chMax val="7"/>
          <dgm:dir/>
          <dgm:resizeHandles val="exact"/>
        </dgm:presLayoutVars>
      </dgm:prSet>
      <dgm:spPr/>
    </dgm:pt>
    <dgm:pt modelId="{B49B850A-5884-49A5-944A-6A3C28633E07}" type="pres">
      <dgm:prSet presAssocID="{B4F4DF10-2147-4F38-A703-A5B2CDEE009B}" presName="circ1" presStyleLbl="vennNode1" presStyleIdx="0" presStyleCnt="2"/>
      <dgm:spPr/>
      <dgm:t>
        <a:bodyPr/>
        <a:lstStyle/>
        <a:p>
          <a:endParaRPr lang="ru-RU"/>
        </a:p>
      </dgm:t>
    </dgm:pt>
    <dgm:pt modelId="{358A2C83-55D1-4AB3-89C2-5A83DE72B208}" type="pres">
      <dgm:prSet presAssocID="{B4F4DF10-2147-4F38-A703-A5B2CDEE00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C72B6-DF0C-4704-B9FB-3C0187DC9410}" type="pres">
      <dgm:prSet presAssocID="{DCD3B8F7-2400-42AA-B7C6-FF2254F831F1}" presName="circ2" presStyleLbl="vennNode1" presStyleIdx="1" presStyleCnt="2"/>
      <dgm:spPr/>
      <dgm:t>
        <a:bodyPr/>
        <a:lstStyle/>
        <a:p>
          <a:endParaRPr lang="ru-RU"/>
        </a:p>
      </dgm:t>
    </dgm:pt>
    <dgm:pt modelId="{A000701A-D1E0-4B59-95AC-7BBCB619D35F}" type="pres">
      <dgm:prSet presAssocID="{DCD3B8F7-2400-42AA-B7C6-FF2254F831F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F7E35-9BF0-412C-AD3E-3AF4DFD84C31}" srcId="{CDC31B6C-6077-4D05-9B2D-A561513E87BD}" destId="{B4F4DF10-2147-4F38-A703-A5B2CDEE009B}" srcOrd="0" destOrd="0" parTransId="{A8C3B6D5-ECA8-41CD-AA54-0369DFBAB60C}" sibTransId="{2DD69A23-4BF3-43B1-9E33-9535243DC8B6}"/>
    <dgm:cxn modelId="{6C8A4B87-5468-47DA-8119-1DD2D0C0CF14}" type="presOf" srcId="{B4F4DF10-2147-4F38-A703-A5B2CDEE009B}" destId="{358A2C83-55D1-4AB3-89C2-5A83DE72B208}" srcOrd="1" destOrd="0" presId="urn:microsoft.com/office/officeart/2005/8/layout/venn1"/>
    <dgm:cxn modelId="{4F401E64-3F7B-43E9-B3B6-08BFF5672BB0}" srcId="{CDC31B6C-6077-4D05-9B2D-A561513E87BD}" destId="{DCD3B8F7-2400-42AA-B7C6-FF2254F831F1}" srcOrd="1" destOrd="0" parTransId="{0D134832-9ED4-4E05-8131-D0BBEF09C0F2}" sibTransId="{8CB36CA0-A6E9-4F88-8EC8-44D92D45AFD7}"/>
    <dgm:cxn modelId="{2B1E3B6F-A912-4CF1-A32A-5DF784B191ED}" type="presOf" srcId="{DCD3B8F7-2400-42AA-B7C6-FF2254F831F1}" destId="{A000701A-D1E0-4B59-95AC-7BBCB619D35F}" srcOrd="1" destOrd="0" presId="urn:microsoft.com/office/officeart/2005/8/layout/venn1"/>
    <dgm:cxn modelId="{600A6EE6-4B23-43A2-95AE-9155232EDD03}" type="presOf" srcId="{B4F4DF10-2147-4F38-A703-A5B2CDEE009B}" destId="{B49B850A-5884-49A5-944A-6A3C28633E07}" srcOrd="0" destOrd="0" presId="urn:microsoft.com/office/officeart/2005/8/layout/venn1"/>
    <dgm:cxn modelId="{14778E34-61B4-427D-AE91-C623ECD89931}" type="presOf" srcId="{CDC31B6C-6077-4D05-9B2D-A561513E87BD}" destId="{B5056E9D-0EE7-4389-B80D-743B76A566B3}" srcOrd="0" destOrd="0" presId="urn:microsoft.com/office/officeart/2005/8/layout/venn1"/>
    <dgm:cxn modelId="{9052FA15-02E4-49C0-9834-80FD163E37C6}" type="presOf" srcId="{DCD3B8F7-2400-42AA-B7C6-FF2254F831F1}" destId="{332C72B6-DF0C-4704-B9FB-3C0187DC9410}" srcOrd="0" destOrd="0" presId="urn:microsoft.com/office/officeart/2005/8/layout/venn1"/>
    <dgm:cxn modelId="{DF8F41A7-62D6-4B39-9C6F-582E1A907A17}" type="presParOf" srcId="{B5056E9D-0EE7-4389-B80D-743B76A566B3}" destId="{B49B850A-5884-49A5-944A-6A3C28633E07}" srcOrd="0" destOrd="0" presId="urn:microsoft.com/office/officeart/2005/8/layout/venn1"/>
    <dgm:cxn modelId="{0BAE5D20-CE48-4438-BC20-BAF4146DA963}" type="presParOf" srcId="{B5056E9D-0EE7-4389-B80D-743B76A566B3}" destId="{358A2C83-55D1-4AB3-89C2-5A83DE72B208}" srcOrd="1" destOrd="0" presId="urn:microsoft.com/office/officeart/2005/8/layout/venn1"/>
    <dgm:cxn modelId="{9AD85499-65B5-4E51-B0D5-1BBE2E6EF208}" type="presParOf" srcId="{B5056E9D-0EE7-4389-B80D-743B76A566B3}" destId="{332C72B6-DF0C-4704-B9FB-3C0187DC9410}" srcOrd="2" destOrd="0" presId="urn:microsoft.com/office/officeart/2005/8/layout/venn1"/>
    <dgm:cxn modelId="{6CAEA7A0-B29A-4352-A78C-2F9FCC54404B}" type="presParOf" srcId="{B5056E9D-0EE7-4389-B80D-743B76A566B3}" destId="{A000701A-D1E0-4B59-95AC-7BBCB619D35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EACE3-49B2-4AFD-A8ED-5A1BAD103BF4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922EFC-A5F7-4CDC-A35C-855C12323309}">
      <dgm:prSet phldrT="[Текст]" custT="1"/>
      <dgm:spPr/>
      <dgm:t>
        <a:bodyPr/>
        <a:lstStyle/>
        <a:p>
          <a:r>
            <a:rPr lang="ru-RU" sz="2400" b="1" dirty="0">
              <a:solidFill>
                <a:srgbClr val="000000"/>
              </a:solidFill>
              <a:effectLst/>
            </a:rPr>
            <a:t>Конкуренция</a:t>
          </a:r>
        </a:p>
      </dgm:t>
    </dgm:pt>
    <dgm:pt modelId="{5FEED555-F5BC-4055-822C-2797BCB4198D}" type="parTrans" cxnId="{10BC1AAF-1390-4CF2-8A70-38357C071891}">
      <dgm:prSet/>
      <dgm:spPr/>
      <dgm:t>
        <a:bodyPr/>
        <a:lstStyle/>
        <a:p>
          <a:endParaRPr lang="ru-RU"/>
        </a:p>
      </dgm:t>
    </dgm:pt>
    <dgm:pt modelId="{7D56FFA6-D7E0-4CBC-AB72-5FB0F28524D5}" type="sibTrans" cxnId="{10BC1AAF-1390-4CF2-8A70-38357C071891}">
      <dgm:prSet/>
      <dgm:spPr/>
      <dgm:t>
        <a:bodyPr/>
        <a:lstStyle/>
        <a:p>
          <a:endParaRPr lang="ru-RU"/>
        </a:p>
      </dgm:t>
    </dgm:pt>
    <dgm:pt modelId="{30ED8FC7-46B8-474E-A84D-52C540D90DC9}">
      <dgm:prSet phldrT="[Текст]" custT="1"/>
      <dgm:spPr/>
      <dgm:t>
        <a:bodyPr/>
        <a:lstStyle/>
        <a:p>
          <a:r>
            <a:rPr lang="ru-RU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Совершенная</a:t>
          </a:r>
        </a:p>
        <a:p>
          <a:r>
            <a:rPr lang="ru-RU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(свободная)</a:t>
          </a:r>
        </a:p>
      </dgm:t>
    </dgm:pt>
    <dgm:pt modelId="{87D72782-2FA7-43E6-BCD2-799BC505F39D}" type="parTrans" cxnId="{7D6224AB-C730-4BBF-A7F6-84D5203CD887}">
      <dgm:prSet/>
      <dgm:spPr/>
      <dgm:t>
        <a:bodyPr/>
        <a:lstStyle/>
        <a:p>
          <a:endParaRPr lang="ru-RU"/>
        </a:p>
      </dgm:t>
    </dgm:pt>
    <dgm:pt modelId="{14DA8FE6-467C-4265-808C-D40AB2C35C61}" type="sibTrans" cxnId="{7D6224AB-C730-4BBF-A7F6-84D5203CD887}">
      <dgm:prSet/>
      <dgm:spPr/>
      <dgm:t>
        <a:bodyPr/>
        <a:lstStyle/>
        <a:p>
          <a:endParaRPr lang="ru-RU"/>
        </a:p>
      </dgm:t>
    </dgm:pt>
    <dgm:pt modelId="{DCCDD4D6-CB37-4C7E-9E6B-EA89CBBD9452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Несовершенная</a:t>
          </a:r>
        </a:p>
      </dgm:t>
    </dgm:pt>
    <dgm:pt modelId="{CE0A784D-33D7-4910-8895-58CF338D03A5}" type="parTrans" cxnId="{981F529A-5C80-4BDE-BF99-1373DCB37A70}">
      <dgm:prSet/>
      <dgm:spPr/>
      <dgm:t>
        <a:bodyPr/>
        <a:lstStyle/>
        <a:p>
          <a:endParaRPr lang="ru-RU"/>
        </a:p>
      </dgm:t>
    </dgm:pt>
    <dgm:pt modelId="{8FDC119B-A849-471A-B3D6-3413764A1EA7}" type="sibTrans" cxnId="{981F529A-5C80-4BDE-BF99-1373DCB37A70}">
      <dgm:prSet/>
      <dgm:spPr/>
      <dgm:t>
        <a:bodyPr/>
        <a:lstStyle/>
        <a:p>
          <a:endParaRPr lang="ru-RU"/>
        </a:p>
      </dgm:t>
    </dgm:pt>
    <dgm:pt modelId="{DBDBB414-98E6-4EDC-A272-6A00102CC4C8}" type="pres">
      <dgm:prSet presAssocID="{AD3EACE3-49B2-4AFD-A8ED-5A1BAD103B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791BDB-40C4-4865-A775-34E56C1C927D}" type="pres">
      <dgm:prSet presAssocID="{F0922EFC-A5F7-4CDC-A35C-855C12323309}" presName="centerShape" presStyleLbl="node0" presStyleIdx="0" presStyleCnt="1" custScaleX="114133"/>
      <dgm:spPr/>
      <dgm:t>
        <a:bodyPr/>
        <a:lstStyle/>
        <a:p>
          <a:endParaRPr lang="ru-RU"/>
        </a:p>
      </dgm:t>
    </dgm:pt>
    <dgm:pt modelId="{D0AADAE0-0636-4D01-A783-807C07AB34E9}" type="pres">
      <dgm:prSet presAssocID="{87D72782-2FA7-43E6-BCD2-799BC505F39D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C55436CA-9E96-409A-818C-388D861CDBD3}" type="pres">
      <dgm:prSet presAssocID="{30ED8FC7-46B8-474E-A84D-52C540D90DC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4C27E-0C6C-4F1C-A77D-E1A1974B673A}" type="pres">
      <dgm:prSet presAssocID="{CE0A784D-33D7-4910-8895-58CF338D03A5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1F4CDBC3-A866-40E4-867B-1F13AAFD0FDC}" type="pres">
      <dgm:prSet presAssocID="{DCCDD4D6-CB37-4C7E-9E6B-EA89CBBD94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68690-1D68-4159-B0C9-EDAFE054E563}" type="presOf" srcId="{DCCDD4D6-CB37-4C7E-9E6B-EA89CBBD9452}" destId="{1F4CDBC3-A866-40E4-867B-1F13AAFD0FDC}" srcOrd="0" destOrd="0" presId="urn:microsoft.com/office/officeart/2005/8/layout/radial4"/>
    <dgm:cxn modelId="{29C92C9A-643F-4BD6-B169-80B20CC81DD2}" type="presOf" srcId="{AD3EACE3-49B2-4AFD-A8ED-5A1BAD103BF4}" destId="{DBDBB414-98E6-4EDC-A272-6A00102CC4C8}" srcOrd="0" destOrd="0" presId="urn:microsoft.com/office/officeart/2005/8/layout/radial4"/>
    <dgm:cxn modelId="{6F03FE90-99B8-412E-AC3C-28F541C3DDE7}" type="presOf" srcId="{F0922EFC-A5F7-4CDC-A35C-855C12323309}" destId="{76791BDB-40C4-4865-A775-34E56C1C927D}" srcOrd="0" destOrd="0" presId="urn:microsoft.com/office/officeart/2005/8/layout/radial4"/>
    <dgm:cxn modelId="{7D6224AB-C730-4BBF-A7F6-84D5203CD887}" srcId="{F0922EFC-A5F7-4CDC-A35C-855C12323309}" destId="{30ED8FC7-46B8-474E-A84D-52C540D90DC9}" srcOrd="0" destOrd="0" parTransId="{87D72782-2FA7-43E6-BCD2-799BC505F39D}" sibTransId="{14DA8FE6-467C-4265-808C-D40AB2C35C61}"/>
    <dgm:cxn modelId="{3DC646E0-E0B6-44DB-ADDA-085ED5961312}" type="presOf" srcId="{30ED8FC7-46B8-474E-A84D-52C540D90DC9}" destId="{C55436CA-9E96-409A-818C-388D861CDBD3}" srcOrd="0" destOrd="0" presId="urn:microsoft.com/office/officeart/2005/8/layout/radial4"/>
    <dgm:cxn modelId="{9119BE13-E367-402E-93E4-2C9FCE4A1300}" type="presOf" srcId="{87D72782-2FA7-43E6-BCD2-799BC505F39D}" destId="{D0AADAE0-0636-4D01-A783-807C07AB34E9}" srcOrd="0" destOrd="0" presId="urn:microsoft.com/office/officeart/2005/8/layout/radial4"/>
    <dgm:cxn modelId="{C162D926-1E01-4602-B967-B29B7AC4CD83}" type="presOf" srcId="{CE0A784D-33D7-4910-8895-58CF338D03A5}" destId="{5414C27E-0C6C-4F1C-A77D-E1A1974B673A}" srcOrd="0" destOrd="0" presId="urn:microsoft.com/office/officeart/2005/8/layout/radial4"/>
    <dgm:cxn modelId="{10BC1AAF-1390-4CF2-8A70-38357C071891}" srcId="{AD3EACE3-49B2-4AFD-A8ED-5A1BAD103BF4}" destId="{F0922EFC-A5F7-4CDC-A35C-855C12323309}" srcOrd="0" destOrd="0" parTransId="{5FEED555-F5BC-4055-822C-2797BCB4198D}" sibTransId="{7D56FFA6-D7E0-4CBC-AB72-5FB0F28524D5}"/>
    <dgm:cxn modelId="{981F529A-5C80-4BDE-BF99-1373DCB37A70}" srcId="{F0922EFC-A5F7-4CDC-A35C-855C12323309}" destId="{DCCDD4D6-CB37-4C7E-9E6B-EA89CBBD9452}" srcOrd="1" destOrd="0" parTransId="{CE0A784D-33D7-4910-8895-58CF338D03A5}" sibTransId="{8FDC119B-A849-471A-B3D6-3413764A1EA7}"/>
    <dgm:cxn modelId="{E1D0D82A-D0FF-4542-AB00-7E88E60E995F}" type="presParOf" srcId="{DBDBB414-98E6-4EDC-A272-6A00102CC4C8}" destId="{76791BDB-40C4-4865-A775-34E56C1C927D}" srcOrd="0" destOrd="0" presId="urn:microsoft.com/office/officeart/2005/8/layout/radial4"/>
    <dgm:cxn modelId="{EE7D6002-D36E-4EB7-966F-B5304FDF108D}" type="presParOf" srcId="{DBDBB414-98E6-4EDC-A272-6A00102CC4C8}" destId="{D0AADAE0-0636-4D01-A783-807C07AB34E9}" srcOrd="1" destOrd="0" presId="urn:microsoft.com/office/officeart/2005/8/layout/radial4"/>
    <dgm:cxn modelId="{3B87BA4F-1D7A-4ADD-8365-C06D82E3025C}" type="presParOf" srcId="{DBDBB414-98E6-4EDC-A272-6A00102CC4C8}" destId="{C55436CA-9E96-409A-818C-388D861CDBD3}" srcOrd="2" destOrd="0" presId="urn:microsoft.com/office/officeart/2005/8/layout/radial4"/>
    <dgm:cxn modelId="{8382411D-AD3C-4979-B3CB-32BF82D7E939}" type="presParOf" srcId="{DBDBB414-98E6-4EDC-A272-6A00102CC4C8}" destId="{5414C27E-0C6C-4F1C-A77D-E1A1974B673A}" srcOrd="3" destOrd="0" presId="urn:microsoft.com/office/officeart/2005/8/layout/radial4"/>
    <dgm:cxn modelId="{72A60275-71D2-4C7A-88E6-5452851E76DD}" type="presParOf" srcId="{DBDBB414-98E6-4EDC-A272-6A00102CC4C8}" destId="{1F4CDBC3-A866-40E4-867B-1F13AAFD0FD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3A8E8-22CE-4669-A404-4E6194E2CC2F}" type="doc">
      <dgm:prSet loTypeId="urn:microsoft.com/office/officeart/2005/8/layout/cycle8" loCatId="cycle" qsTypeId="urn:microsoft.com/office/officeart/2005/8/quickstyle/simple5" qsCatId="simple" csTypeId="urn:microsoft.com/office/officeart/2005/8/colors/colorful2" csCatId="colorful" phldr="1"/>
      <dgm:spPr/>
    </dgm:pt>
    <dgm:pt modelId="{740AFE4D-EEEA-4B03-B64A-E69E74FBDDA4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Олигополия</a:t>
          </a:r>
        </a:p>
      </dgm:t>
    </dgm:pt>
    <dgm:pt modelId="{43929AC5-DCD6-4134-8E59-A8F03F66C599}" type="parTrans" cxnId="{9E34BEE8-F7EB-4DB7-9B0C-7EF36C0EE668}">
      <dgm:prSet/>
      <dgm:spPr/>
      <dgm:t>
        <a:bodyPr/>
        <a:lstStyle/>
        <a:p>
          <a:endParaRPr lang="ru-RU"/>
        </a:p>
      </dgm:t>
    </dgm:pt>
    <dgm:pt modelId="{F949B336-2934-43B2-881C-2A0754F61553}" type="sibTrans" cxnId="{9E34BEE8-F7EB-4DB7-9B0C-7EF36C0EE668}">
      <dgm:prSet/>
      <dgm:spPr/>
      <dgm:t>
        <a:bodyPr/>
        <a:lstStyle/>
        <a:p>
          <a:endParaRPr lang="ru-RU"/>
        </a:p>
      </dgm:t>
    </dgm:pt>
    <dgm:pt modelId="{7AF9CB6A-4CDA-425D-B6F9-E2F781AE07AE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Монополистическая конкуренция</a:t>
          </a:r>
        </a:p>
      </dgm:t>
    </dgm:pt>
    <dgm:pt modelId="{7A212121-4218-4857-A55B-432E929984CB}" type="parTrans" cxnId="{D0551CFD-552F-440C-9C16-CA9BE9FF7F80}">
      <dgm:prSet/>
      <dgm:spPr/>
      <dgm:t>
        <a:bodyPr/>
        <a:lstStyle/>
        <a:p>
          <a:endParaRPr lang="ru-RU"/>
        </a:p>
      </dgm:t>
    </dgm:pt>
    <dgm:pt modelId="{AF36432B-08DD-4292-8870-64AD91166629}" type="sibTrans" cxnId="{D0551CFD-552F-440C-9C16-CA9BE9FF7F80}">
      <dgm:prSet/>
      <dgm:spPr/>
      <dgm:t>
        <a:bodyPr/>
        <a:lstStyle/>
        <a:p>
          <a:endParaRPr lang="ru-RU"/>
        </a:p>
      </dgm:t>
    </dgm:pt>
    <dgm:pt modelId="{EABBB642-9137-44A8-A5AE-041EFC84BE6F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Чистая монополия</a:t>
          </a:r>
        </a:p>
      </dgm:t>
    </dgm:pt>
    <dgm:pt modelId="{4677FE25-D42B-409D-B7E5-BC3AD0CA7230}" type="parTrans" cxnId="{9F475C82-5C8E-4529-A257-A618EBAC1B14}">
      <dgm:prSet/>
      <dgm:spPr/>
      <dgm:t>
        <a:bodyPr/>
        <a:lstStyle/>
        <a:p>
          <a:endParaRPr lang="ru-RU"/>
        </a:p>
      </dgm:t>
    </dgm:pt>
    <dgm:pt modelId="{1B0FFD88-A4E7-4A36-AFE6-440CABE04628}" type="sibTrans" cxnId="{9F475C82-5C8E-4529-A257-A618EBAC1B14}">
      <dgm:prSet/>
      <dgm:spPr/>
      <dgm:t>
        <a:bodyPr/>
        <a:lstStyle/>
        <a:p>
          <a:endParaRPr lang="ru-RU"/>
        </a:p>
      </dgm:t>
    </dgm:pt>
    <dgm:pt modelId="{B6D2EF30-ED2D-4B7F-B50C-09158E4B80EE}" type="pres">
      <dgm:prSet presAssocID="{D573A8E8-22CE-4669-A404-4E6194E2CC2F}" presName="compositeShape" presStyleCnt="0">
        <dgm:presLayoutVars>
          <dgm:chMax val="7"/>
          <dgm:dir/>
          <dgm:resizeHandles val="exact"/>
        </dgm:presLayoutVars>
      </dgm:prSet>
      <dgm:spPr/>
    </dgm:pt>
    <dgm:pt modelId="{2CF0E7DF-7667-4F1E-82C5-AC48479B332E}" type="pres">
      <dgm:prSet presAssocID="{D573A8E8-22CE-4669-A404-4E6194E2CC2F}" presName="wedge1" presStyleLbl="node1" presStyleIdx="0" presStyleCnt="3" custScaleX="100742" custScaleY="97940"/>
      <dgm:spPr/>
      <dgm:t>
        <a:bodyPr/>
        <a:lstStyle/>
        <a:p>
          <a:endParaRPr lang="ru-RU"/>
        </a:p>
      </dgm:t>
    </dgm:pt>
    <dgm:pt modelId="{0A8BCC70-FFB2-46E8-827A-2F944C24C547}" type="pres">
      <dgm:prSet presAssocID="{D573A8E8-22CE-4669-A404-4E6194E2CC2F}" presName="dummy1a" presStyleCnt="0"/>
      <dgm:spPr/>
    </dgm:pt>
    <dgm:pt modelId="{FF12DAC4-5E77-4BBA-97FD-5512850E7701}" type="pres">
      <dgm:prSet presAssocID="{D573A8E8-22CE-4669-A404-4E6194E2CC2F}" presName="dummy1b" presStyleCnt="0"/>
      <dgm:spPr/>
    </dgm:pt>
    <dgm:pt modelId="{ED013315-BC6E-42E0-8D0E-443C244597D2}" type="pres">
      <dgm:prSet presAssocID="{D573A8E8-22CE-4669-A404-4E6194E2CC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4470E-E78C-40A1-B54A-FC400C523DEB}" type="pres">
      <dgm:prSet presAssocID="{D573A8E8-22CE-4669-A404-4E6194E2CC2F}" presName="wedge2" presStyleLbl="node1" presStyleIdx="1" presStyleCnt="3"/>
      <dgm:spPr/>
      <dgm:t>
        <a:bodyPr/>
        <a:lstStyle/>
        <a:p>
          <a:endParaRPr lang="ru-RU"/>
        </a:p>
      </dgm:t>
    </dgm:pt>
    <dgm:pt modelId="{A6D98BD1-B10C-4D09-B1B0-066C3C3D3DB6}" type="pres">
      <dgm:prSet presAssocID="{D573A8E8-22CE-4669-A404-4E6194E2CC2F}" presName="dummy2a" presStyleCnt="0"/>
      <dgm:spPr/>
    </dgm:pt>
    <dgm:pt modelId="{50D77AA9-A6BD-4369-887B-613CB681AF44}" type="pres">
      <dgm:prSet presAssocID="{D573A8E8-22CE-4669-A404-4E6194E2CC2F}" presName="dummy2b" presStyleCnt="0"/>
      <dgm:spPr/>
    </dgm:pt>
    <dgm:pt modelId="{38FE197B-ECEA-494B-A0FA-F0554892B02A}" type="pres">
      <dgm:prSet presAssocID="{D573A8E8-22CE-4669-A404-4E6194E2CC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9DA37-E94E-4731-9220-9B4D223B4136}" type="pres">
      <dgm:prSet presAssocID="{D573A8E8-22CE-4669-A404-4E6194E2CC2F}" presName="wedge3" presStyleLbl="node1" presStyleIdx="2" presStyleCnt="3" custScaleX="104614" custScaleY="99453"/>
      <dgm:spPr/>
      <dgm:t>
        <a:bodyPr/>
        <a:lstStyle/>
        <a:p>
          <a:endParaRPr lang="ru-RU"/>
        </a:p>
      </dgm:t>
    </dgm:pt>
    <dgm:pt modelId="{4B03EB9F-7405-4290-9B71-1CAF7CA04C76}" type="pres">
      <dgm:prSet presAssocID="{D573A8E8-22CE-4669-A404-4E6194E2CC2F}" presName="dummy3a" presStyleCnt="0"/>
      <dgm:spPr/>
    </dgm:pt>
    <dgm:pt modelId="{DDB162B4-DD86-4A8A-936E-9705D57458FB}" type="pres">
      <dgm:prSet presAssocID="{D573A8E8-22CE-4669-A404-4E6194E2CC2F}" presName="dummy3b" presStyleCnt="0"/>
      <dgm:spPr/>
    </dgm:pt>
    <dgm:pt modelId="{2DC78DAB-B3B1-45A9-9625-BF9AE24C18B7}" type="pres">
      <dgm:prSet presAssocID="{D573A8E8-22CE-4669-A404-4E6194E2CC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7D313-A893-45FB-A625-D6F0EBA2507D}" type="pres">
      <dgm:prSet presAssocID="{F949B336-2934-43B2-881C-2A0754F61553}" presName="arrowWedge1" presStyleLbl="fgSibTrans2D1" presStyleIdx="0" presStyleCnt="3"/>
      <dgm:spPr/>
    </dgm:pt>
    <dgm:pt modelId="{695B9D81-C9BC-49BB-A485-687AA2ED77BB}" type="pres">
      <dgm:prSet presAssocID="{AF36432B-08DD-4292-8870-64AD91166629}" presName="arrowWedge2" presStyleLbl="fgSibTrans2D1" presStyleIdx="1" presStyleCnt="3"/>
      <dgm:spPr/>
    </dgm:pt>
    <dgm:pt modelId="{039A367E-608C-4C0A-B36B-E54091366BEE}" type="pres">
      <dgm:prSet presAssocID="{1B0FFD88-A4E7-4A36-AFE6-440CABE04628}" presName="arrowWedge3" presStyleLbl="fgSibTrans2D1" presStyleIdx="2" presStyleCnt="3"/>
      <dgm:spPr/>
    </dgm:pt>
  </dgm:ptLst>
  <dgm:cxnLst>
    <dgm:cxn modelId="{9E34BEE8-F7EB-4DB7-9B0C-7EF36C0EE668}" srcId="{D573A8E8-22CE-4669-A404-4E6194E2CC2F}" destId="{740AFE4D-EEEA-4B03-B64A-E69E74FBDDA4}" srcOrd="0" destOrd="0" parTransId="{43929AC5-DCD6-4134-8E59-A8F03F66C599}" sibTransId="{F949B336-2934-43B2-881C-2A0754F61553}"/>
    <dgm:cxn modelId="{697FEAC9-F677-41D8-88F2-0BFF29987D49}" type="presOf" srcId="{D573A8E8-22CE-4669-A404-4E6194E2CC2F}" destId="{B6D2EF30-ED2D-4B7F-B50C-09158E4B80EE}" srcOrd="0" destOrd="0" presId="urn:microsoft.com/office/officeart/2005/8/layout/cycle8"/>
    <dgm:cxn modelId="{3C9C31AD-7A05-4229-AC62-E4134CFB2224}" type="presOf" srcId="{7AF9CB6A-4CDA-425D-B6F9-E2F781AE07AE}" destId="{7884470E-E78C-40A1-B54A-FC400C523DEB}" srcOrd="0" destOrd="0" presId="urn:microsoft.com/office/officeart/2005/8/layout/cycle8"/>
    <dgm:cxn modelId="{113A9D8D-B05F-4464-A468-CF5CA79F5439}" type="presOf" srcId="{EABBB642-9137-44A8-A5AE-041EFC84BE6F}" destId="{2DC78DAB-B3B1-45A9-9625-BF9AE24C18B7}" srcOrd="1" destOrd="0" presId="urn:microsoft.com/office/officeart/2005/8/layout/cycle8"/>
    <dgm:cxn modelId="{FF81BB18-89D2-4B59-B6AE-B4E9D96AF0C5}" type="presOf" srcId="{7AF9CB6A-4CDA-425D-B6F9-E2F781AE07AE}" destId="{38FE197B-ECEA-494B-A0FA-F0554892B02A}" srcOrd="1" destOrd="0" presId="urn:microsoft.com/office/officeart/2005/8/layout/cycle8"/>
    <dgm:cxn modelId="{8FB642E6-04D9-498F-89F9-DCD42421D4E9}" type="presOf" srcId="{EABBB642-9137-44A8-A5AE-041EFC84BE6F}" destId="{BAD9DA37-E94E-4731-9220-9B4D223B4136}" srcOrd="0" destOrd="0" presId="urn:microsoft.com/office/officeart/2005/8/layout/cycle8"/>
    <dgm:cxn modelId="{612163E4-BDC4-4A08-BA85-EE54E25AF282}" type="presOf" srcId="{740AFE4D-EEEA-4B03-B64A-E69E74FBDDA4}" destId="{2CF0E7DF-7667-4F1E-82C5-AC48479B332E}" srcOrd="0" destOrd="0" presId="urn:microsoft.com/office/officeart/2005/8/layout/cycle8"/>
    <dgm:cxn modelId="{9F475C82-5C8E-4529-A257-A618EBAC1B14}" srcId="{D573A8E8-22CE-4669-A404-4E6194E2CC2F}" destId="{EABBB642-9137-44A8-A5AE-041EFC84BE6F}" srcOrd="2" destOrd="0" parTransId="{4677FE25-D42B-409D-B7E5-BC3AD0CA7230}" sibTransId="{1B0FFD88-A4E7-4A36-AFE6-440CABE04628}"/>
    <dgm:cxn modelId="{D0551CFD-552F-440C-9C16-CA9BE9FF7F80}" srcId="{D573A8E8-22CE-4669-A404-4E6194E2CC2F}" destId="{7AF9CB6A-4CDA-425D-B6F9-E2F781AE07AE}" srcOrd="1" destOrd="0" parTransId="{7A212121-4218-4857-A55B-432E929984CB}" sibTransId="{AF36432B-08DD-4292-8870-64AD91166629}"/>
    <dgm:cxn modelId="{F104F0EB-4CB8-46A7-A7E6-6826FBDB0771}" type="presOf" srcId="{740AFE4D-EEEA-4B03-B64A-E69E74FBDDA4}" destId="{ED013315-BC6E-42E0-8D0E-443C244597D2}" srcOrd="1" destOrd="0" presId="urn:microsoft.com/office/officeart/2005/8/layout/cycle8"/>
    <dgm:cxn modelId="{9B2D05E8-BC2B-4263-A426-A86F2AC124E2}" type="presParOf" srcId="{B6D2EF30-ED2D-4B7F-B50C-09158E4B80EE}" destId="{2CF0E7DF-7667-4F1E-82C5-AC48479B332E}" srcOrd="0" destOrd="0" presId="urn:microsoft.com/office/officeart/2005/8/layout/cycle8"/>
    <dgm:cxn modelId="{23FD5DF3-6DA5-4C0B-BC8E-FA525AD820A6}" type="presParOf" srcId="{B6D2EF30-ED2D-4B7F-B50C-09158E4B80EE}" destId="{0A8BCC70-FFB2-46E8-827A-2F944C24C547}" srcOrd="1" destOrd="0" presId="urn:microsoft.com/office/officeart/2005/8/layout/cycle8"/>
    <dgm:cxn modelId="{46F63829-265E-4BB8-94B1-47FAF70F111E}" type="presParOf" srcId="{B6D2EF30-ED2D-4B7F-B50C-09158E4B80EE}" destId="{FF12DAC4-5E77-4BBA-97FD-5512850E7701}" srcOrd="2" destOrd="0" presId="urn:microsoft.com/office/officeart/2005/8/layout/cycle8"/>
    <dgm:cxn modelId="{BFBB4654-3AB7-47D8-9E2D-105C33610F67}" type="presParOf" srcId="{B6D2EF30-ED2D-4B7F-B50C-09158E4B80EE}" destId="{ED013315-BC6E-42E0-8D0E-443C244597D2}" srcOrd="3" destOrd="0" presId="urn:microsoft.com/office/officeart/2005/8/layout/cycle8"/>
    <dgm:cxn modelId="{7AC39BF1-0B2B-43C1-8FFD-F674D5BCD3CE}" type="presParOf" srcId="{B6D2EF30-ED2D-4B7F-B50C-09158E4B80EE}" destId="{7884470E-E78C-40A1-B54A-FC400C523DEB}" srcOrd="4" destOrd="0" presId="urn:microsoft.com/office/officeart/2005/8/layout/cycle8"/>
    <dgm:cxn modelId="{88FF69FA-9F56-49EB-8E1E-931E0A585310}" type="presParOf" srcId="{B6D2EF30-ED2D-4B7F-B50C-09158E4B80EE}" destId="{A6D98BD1-B10C-4D09-B1B0-066C3C3D3DB6}" srcOrd="5" destOrd="0" presId="urn:microsoft.com/office/officeart/2005/8/layout/cycle8"/>
    <dgm:cxn modelId="{382D556D-AA6E-4C52-A024-7B705116AF5E}" type="presParOf" srcId="{B6D2EF30-ED2D-4B7F-B50C-09158E4B80EE}" destId="{50D77AA9-A6BD-4369-887B-613CB681AF44}" srcOrd="6" destOrd="0" presId="urn:microsoft.com/office/officeart/2005/8/layout/cycle8"/>
    <dgm:cxn modelId="{5EEE7C22-57A4-4BF1-8291-236BFA12A259}" type="presParOf" srcId="{B6D2EF30-ED2D-4B7F-B50C-09158E4B80EE}" destId="{38FE197B-ECEA-494B-A0FA-F0554892B02A}" srcOrd="7" destOrd="0" presId="urn:microsoft.com/office/officeart/2005/8/layout/cycle8"/>
    <dgm:cxn modelId="{D6A40C06-2C31-4C07-977C-50D51B0EB081}" type="presParOf" srcId="{B6D2EF30-ED2D-4B7F-B50C-09158E4B80EE}" destId="{BAD9DA37-E94E-4731-9220-9B4D223B4136}" srcOrd="8" destOrd="0" presId="urn:microsoft.com/office/officeart/2005/8/layout/cycle8"/>
    <dgm:cxn modelId="{4B51DD69-D03D-4914-B0F4-594BAD3992B5}" type="presParOf" srcId="{B6D2EF30-ED2D-4B7F-B50C-09158E4B80EE}" destId="{4B03EB9F-7405-4290-9B71-1CAF7CA04C76}" srcOrd="9" destOrd="0" presId="urn:microsoft.com/office/officeart/2005/8/layout/cycle8"/>
    <dgm:cxn modelId="{26ABEFB4-BD86-402B-A51B-554A8F256C76}" type="presParOf" srcId="{B6D2EF30-ED2D-4B7F-B50C-09158E4B80EE}" destId="{DDB162B4-DD86-4A8A-936E-9705D57458FB}" srcOrd="10" destOrd="0" presId="urn:microsoft.com/office/officeart/2005/8/layout/cycle8"/>
    <dgm:cxn modelId="{F822246F-04F4-4D3D-B7BE-C4A687D3FC5E}" type="presParOf" srcId="{B6D2EF30-ED2D-4B7F-B50C-09158E4B80EE}" destId="{2DC78DAB-B3B1-45A9-9625-BF9AE24C18B7}" srcOrd="11" destOrd="0" presId="urn:microsoft.com/office/officeart/2005/8/layout/cycle8"/>
    <dgm:cxn modelId="{D673081A-77CB-4195-BF1E-B62E3E2CC3DD}" type="presParOf" srcId="{B6D2EF30-ED2D-4B7F-B50C-09158E4B80EE}" destId="{E4E7D313-A893-45FB-A625-D6F0EBA2507D}" srcOrd="12" destOrd="0" presId="urn:microsoft.com/office/officeart/2005/8/layout/cycle8"/>
    <dgm:cxn modelId="{9CD045CC-259C-4A14-9118-C4D1AA585E72}" type="presParOf" srcId="{B6D2EF30-ED2D-4B7F-B50C-09158E4B80EE}" destId="{695B9D81-C9BC-49BB-A485-687AA2ED77BB}" srcOrd="13" destOrd="0" presId="urn:microsoft.com/office/officeart/2005/8/layout/cycle8"/>
    <dgm:cxn modelId="{A22D4D1E-5F9F-4C13-9C19-081382DA5EC4}" type="presParOf" srcId="{B6D2EF30-ED2D-4B7F-B50C-09158E4B80EE}" destId="{039A367E-608C-4C0A-B36B-E54091366BE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B850A-5884-49A5-944A-6A3C28633E07}">
      <dsp:nvSpPr>
        <dsp:cNvPr id="0" name=""/>
        <dsp:cNvSpPr/>
      </dsp:nvSpPr>
      <dsp:spPr>
        <a:xfrm>
          <a:off x="137159" y="36552"/>
          <a:ext cx="3383280" cy="33832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Внешняя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среда</a:t>
          </a:r>
        </a:p>
      </dsp:txBody>
      <dsp:txXfrm>
        <a:off x="609599" y="435513"/>
        <a:ext cx="1950720" cy="2585357"/>
      </dsp:txXfrm>
    </dsp:sp>
    <dsp:sp modelId="{332C72B6-DF0C-4704-B9FB-3C0187DC9410}">
      <dsp:nvSpPr>
        <dsp:cNvPr id="0" name=""/>
        <dsp:cNvSpPr/>
      </dsp:nvSpPr>
      <dsp:spPr>
        <a:xfrm>
          <a:off x="2575559" y="36552"/>
          <a:ext cx="3383280" cy="3383279"/>
        </a:xfrm>
        <a:prstGeom prst="ellipse">
          <a:avLst/>
        </a:prstGeom>
        <a:solidFill>
          <a:schemeClr val="accent2">
            <a:alpha val="50000"/>
            <a:hueOff val="9933182"/>
            <a:satOff val="-59024"/>
            <a:lumOff val="1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Внутренняя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среда</a:t>
          </a:r>
        </a:p>
      </dsp:txBody>
      <dsp:txXfrm>
        <a:off x="3535680" y="435513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91BDB-40C4-4865-A775-34E56C1C927D}">
      <dsp:nvSpPr>
        <dsp:cNvPr id="0" name=""/>
        <dsp:cNvSpPr/>
      </dsp:nvSpPr>
      <dsp:spPr>
        <a:xfrm>
          <a:off x="2560104" y="2156484"/>
          <a:ext cx="2883022" cy="25260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rgbClr val="000000"/>
              </a:solidFill>
              <a:effectLst/>
            </a:rPr>
            <a:t>Конкуренция</a:t>
          </a:r>
        </a:p>
      </dsp:txBody>
      <dsp:txXfrm>
        <a:off x="2982313" y="2526411"/>
        <a:ext cx="2038604" cy="1786166"/>
      </dsp:txXfrm>
    </dsp:sp>
    <dsp:sp modelId="{D0AADAE0-0636-4D01-A783-807C07AB34E9}">
      <dsp:nvSpPr>
        <dsp:cNvPr id="0" name=""/>
        <dsp:cNvSpPr/>
      </dsp:nvSpPr>
      <dsp:spPr>
        <a:xfrm rot="12900000">
          <a:off x="1031802" y="1654372"/>
          <a:ext cx="1926061" cy="7199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5436CA-9E96-409A-818C-388D861CDBD3}">
      <dsp:nvSpPr>
        <dsp:cNvPr id="0" name=""/>
        <dsp:cNvSpPr/>
      </dsp:nvSpPr>
      <dsp:spPr>
        <a:xfrm>
          <a:off x="6104" y="502070"/>
          <a:ext cx="2399719" cy="1919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Совершенная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(свободная)</a:t>
          </a:r>
        </a:p>
      </dsp:txBody>
      <dsp:txXfrm>
        <a:off x="62332" y="558298"/>
        <a:ext cx="2287263" cy="1807319"/>
      </dsp:txXfrm>
    </dsp:sp>
    <dsp:sp modelId="{5414C27E-0C6C-4F1C-A77D-E1A1974B673A}">
      <dsp:nvSpPr>
        <dsp:cNvPr id="0" name=""/>
        <dsp:cNvSpPr/>
      </dsp:nvSpPr>
      <dsp:spPr>
        <a:xfrm rot="19500000">
          <a:off x="5045367" y="1654372"/>
          <a:ext cx="1926061" cy="7199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4CDBC3-A866-40E4-867B-1F13AAFD0FDC}">
      <dsp:nvSpPr>
        <dsp:cNvPr id="0" name=""/>
        <dsp:cNvSpPr/>
      </dsp:nvSpPr>
      <dsp:spPr>
        <a:xfrm>
          <a:off x="5597408" y="502070"/>
          <a:ext cx="2399719" cy="19197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Несовершенная</a:t>
          </a:r>
        </a:p>
      </dsp:txBody>
      <dsp:txXfrm>
        <a:off x="5653636" y="558298"/>
        <a:ext cx="2287263" cy="18073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0E7DF-7667-4F1E-82C5-AC48479B332E}">
      <dsp:nvSpPr>
        <dsp:cNvPr id="0" name=""/>
        <dsp:cNvSpPr/>
      </dsp:nvSpPr>
      <dsp:spPr>
        <a:xfrm>
          <a:off x="1568040" y="403019"/>
          <a:ext cx="4631100" cy="4502292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Олигополия</a:t>
          </a:r>
        </a:p>
      </dsp:txBody>
      <dsp:txXfrm>
        <a:off x="4008740" y="1357076"/>
        <a:ext cx="1653964" cy="1339968"/>
      </dsp:txXfrm>
    </dsp:sp>
    <dsp:sp modelId="{7884470E-E78C-40A1-B54A-FC400C523DEB}">
      <dsp:nvSpPr>
        <dsp:cNvPr id="0" name=""/>
        <dsp:cNvSpPr/>
      </dsp:nvSpPr>
      <dsp:spPr>
        <a:xfrm>
          <a:off x="1490419" y="519848"/>
          <a:ext cx="4596990" cy="459699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4966591"/>
                <a:satOff val="-29512"/>
                <a:lumOff val="9118"/>
                <a:alphaOff val="0"/>
                <a:shade val="51000"/>
                <a:satMod val="130000"/>
              </a:schemeClr>
            </a:gs>
            <a:gs pos="80000">
              <a:schemeClr val="accent2">
                <a:hueOff val="4966591"/>
                <a:satOff val="-29512"/>
                <a:lumOff val="9118"/>
                <a:alphaOff val="0"/>
                <a:shade val="93000"/>
                <a:satMod val="130000"/>
              </a:schemeClr>
            </a:gs>
            <a:gs pos="100000">
              <a:schemeClr val="accent2">
                <a:hueOff val="4966591"/>
                <a:satOff val="-29512"/>
                <a:lumOff val="9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Монополистическая конкуренция</a:t>
          </a:r>
        </a:p>
      </dsp:txBody>
      <dsp:txXfrm>
        <a:off x="2584941" y="3502419"/>
        <a:ext cx="2462673" cy="1203973"/>
      </dsp:txXfrm>
    </dsp:sp>
    <dsp:sp modelId="{BAD9DA37-E94E-4731-9220-9B4D223B4136}">
      <dsp:nvSpPr>
        <dsp:cNvPr id="0" name=""/>
        <dsp:cNvSpPr/>
      </dsp:nvSpPr>
      <dsp:spPr>
        <a:xfrm>
          <a:off x="1289690" y="368243"/>
          <a:ext cx="4809095" cy="4571845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9933182"/>
                <a:satOff val="-59024"/>
                <a:lumOff val="18235"/>
                <a:alphaOff val="0"/>
                <a:shade val="51000"/>
                <a:satMod val="130000"/>
              </a:schemeClr>
            </a:gs>
            <a:gs pos="80000">
              <a:schemeClr val="accent2">
                <a:hueOff val="9933182"/>
                <a:satOff val="-59024"/>
                <a:lumOff val="18235"/>
                <a:alphaOff val="0"/>
                <a:shade val="93000"/>
                <a:satMod val="130000"/>
              </a:schemeClr>
            </a:gs>
            <a:gs pos="100000">
              <a:schemeClr val="accent2">
                <a:hueOff val="9933182"/>
                <a:satOff val="-59024"/>
                <a:lumOff val="1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Чистая монополия</a:t>
          </a:r>
        </a:p>
      </dsp:txBody>
      <dsp:txXfrm>
        <a:off x="1846744" y="1337038"/>
        <a:ext cx="1717534" cy="1360668"/>
      </dsp:txXfrm>
    </dsp:sp>
    <dsp:sp modelId="{E4E7D313-A893-45FB-A625-D6F0EBA2507D}">
      <dsp:nvSpPr>
        <dsp:cNvPr id="0" name=""/>
        <dsp:cNvSpPr/>
      </dsp:nvSpPr>
      <dsp:spPr>
        <a:xfrm>
          <a:off x="1300765" y="71465"/>
          <a:ext cx="5166141" cy="516614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5B9D81-C9BC-49BB-A485-687AA2ED77BB}">
      <dsp:nvSpPr>
        <dsp:cNvPr id="0" name=""/>
        <dsp:cNvSpPr/>
      </dsp:nvSpPr>
      <dsp:spPr>
        <a:xfrm>
          <a:off x="1205843" y="234982"/>
          <a:ext cx="5166141" cy="516614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hueOff val="4966591"/>
                <a:satOff val="-29512"/>
                <a:lumOff val="9118"/>
                <a:alphaOff val="0"/>
                <a:shade val="51000"/>
                <a:satMod val="130000"/>
              </a:schemeClr>
            </a:gs>
            <a:gs pos="80000">
              <a:schemeClr val="accent2">
                <a:hueOff val="4966591"/>
                <a:satOff val="-29512"/>
                <a:lumOff val="9118"/>
                <a:alphaOff val="0"/>
                <a:shade val="93000"/>
                <a:satMod val="130000"/>
              </a:schemeClr>
            </a:gs>
            <a:gs pos="100000">
              <a:schemeClr val="accent2">
                <a:hueOff val="4966591"/>
                <a:satOff val="-29512"/>
                <a:lumOff val="91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9A367E-608C-4C0A-B36B-E54091366BEE}">
      <dsp:nvSpPr>
        <dsp:cNvPr id="0" name=""/>
        <dsp:cNvSpPr/>
      </dsp:nvSpPr>
      <dsp:spPr>
        <a:xfrm>
          <a:off x="1109957" y="71193"/>
          <a:ext cx="5166141" cy="516614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hueOff val="9933182"/>
                <a:satOff val="-59024"/>
                <a:lumOff val="18235"/>
                <a:alphaOff val="0"/>
                <a:shade val="51000"/>
                <a:satMod val="130000"/>
              </a:schemeClr>
            </a:gs>
            <a:gs pos="80000">
              <a:schemeClr val="accent2">
                <a:hueOff val="9933182"/>
                <a:satOff val="-59024"/>
                <a:lumOff val="18235"/>
                <a:alphaOff val="0"/>
                <a:shade val="93000"/>
                <a:satMod val="130000"/>
              </a:schemeClr>
            </a:gs>
            <a:gs pos="100000">
              <a:schemeClr val="accent2">
                <a:hueOff val="9933182"/>
                <a:satOff val="-59024"/>
                <a:lumOff val="182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3FEC18-0F74-4C8F-9913-257CDAE2D8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2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2EC6B-9E3D-4239-A654-C184BBC58F5E}" type="datetimeFigureOut">
              <a:rPr lang="ru-RU" smtClean="0"/>
              <a:t>08.08.2023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527175" y="1123950"/>
            <a:ext cx="4048125" cy="3035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327525"/>
            <a:ext cx="5683250" cy="3540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34E75-7D18-4CCB-B051-89DFDDF30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2157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438400"/>
            <a:ext cx="6400800" cy="6858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9D7951F8-4B57-4FA2-9EF5-E6E11119D8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8" name="AutoShape 16" descr="06"/>
          <p:cNvSpPr>
            <a:spLocks noChangeArrowheads="1"/>
          </p:cNvSpPr>
          <p:nvPr/>
        </p:nvSpPr>
        <p:spPr bwMode="ltGray">
          <a:xfrm rot="-1015610">
            <a:off x="-141288" y="5376863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 descr="05"/>
          <p:cNvSpPr>
            <a:spLocks noChangeArrowheads="1"/>
          </p:cNvSpPr>
          <p:nvPr/>
        </p:nvSpPr>
        <p:spPr bwMode="ltGray">
          <a:xfrm rot="-1015610">
            <a:off x="2154238" y="4676775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18" descr="03"/>
          <p:cNvSpPr>
            <a:spLocks noChangeArrowheads="1"/>
          </p:cNvSpPr>
          <p:nvPr/>
        </p:nvSpPr>
        <p:spPr bwMode="ltGray">
          <a:xfrm rot="-1015610">
            <a:off x="4448175" y="3975100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AutoShape 19" descr="02"/>
          <p:cNvSpPr>
            <a:spLocks noChangeArrowheads="1"/>
          </p:cNvSpPr>
          <p:nvPr/>
        </p:nvSpPr>
        <p:spPr bwMode="ltGray">
          <a:xfrm rot="-1015610">
            <a:off x="6751638" y="3273425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/>
          <p:cNvSpPr>
            <a:spLocks/>
          </p:cNvSpPr>
          <p:nvPr/>
        </p:nvSpPr>
        <p:spPr bwMode="ltGray">
          <a:xfrm>
            <a:off x="0" y="3481388"/>
            <a:ext cx="9155113" cy="3376612"/>
          </a:xfrm>
          <a:custGeom>
            <a:avLst/>
            <a:gdLst>
              <a:gd name="T0" fmla="*/ 0 w 5767"/>
              <a:gd name="T1" fmla="*/ 1760 h 2127"/>
              <a:gd name="T2" fmla="*/ 5767 w 5767"/>
              <a:gd name="T3" fmla="*/ 0 h 2127"/>
              <a:gd name="T4" fmla="*/ 5760 w 5767"/>
              <a:gd name="T5" fmla="*/ 2127 h 2127"/>
              <a:gd name="T6" fmla="*/ 0 w 5767"/>
              <a:gd name="T7" fmla="*/ 2127 h 2127"/>
              <a:gd name="T8" fmla="*/ 0 w 5767"/>
              <a:gd name="T9" fmla="*/ 1760 h 2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14800" y="5638800"/>
            <a:ext cx="11572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/>
              <a:t>Company</a:t>
            </a:r>
          </a:p>
          <a:p>
            <a:r>
              <a:rPr lang="en-US" sz="2600" b="1"/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E4D1-CA55-4B3F-99EA-34AA7DD33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293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293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5E498-F840-47B1-A41D-EB3F2C6E5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2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28738"/>
            <a:ext cx="8229600" cy="5029200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2C31B658-E485-4E6A-892E-37D958D103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D11E4-CAFC-410B-A536-72436678F4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30F78-9841-4F5E-A091-18F77F8A4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019E2-1DFF-4C6A-AEA9-D2933B7BD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9B747-125E-44E6-A1CE-FF2350E5D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7738-1B86-4C3E-89D5-5FF784FEDF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6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CE793-672C-498F-B436-9C79EF78B2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4D710-1A1E-4365-84AF-E55AAFF950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57080-9CF0-4739-AB07-2F0EC341DA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>
                <a:gamma/>
                <a:shade val="66667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Freeform 17"/>
          <p:cNvSpPr>
            <a:spLocks/>
          </p:cNvSpPr>
          <p:nvPr/>
        </p:nvSpPr>
        <p:spPr bwMode="white">
          <a:xfrm>
            <a:off x="0" y="0"/>
            <a:ext cx="9144000" cy="6858000"/>
          </a:xfrm>
          <a:custGeom>
            <a:avLst/>
            <a:gdLst>
              <a:gd name="T0" fmla="*/ 1488 w 5760"/>
              <a:gd name="T1" fmla="*/ 0 h 4320"/>
              <a:gd name="T2" fmla="*/ 564 w 5760"/>
              <a:gd name="T3" fmla="*/ 617 h 4320"/>
              <a:gd name="T4" fmla="*/ 0 w 5760"/>
              <a:gd name="T5" fmla="*/ 1734 h 4320"/>
              <a:gd name="T6" fmla="*/ 0 w 5760"/>
              <a:gd name="T7" fmla="*/ 4320 h 4320"/>
              <a:gd name="T8" fmla="*/ 5760 w 5760"/>
              <a:gd name="T9" fmla="*/ 4320 h 4320"/>
              <a:gd name="T10" fmla="*/ 5760 w 5760"/>
              <a:gd name="T11" fmla="*/ 0 h 4320"/>
              <a:gd name="T12" fmla="*/ 1488 w 5760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shade val="0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1037" name="AutoShape 13" descr="06"/>
            <p:cNvSpPr>
              <a:spLocks noChangeArrowheads="1"/>
            </p:cNvSpPr>
            <p:nvPr userDrawn="1"/>
          </p:nvSpPr>
          <p:spPr bwMode="lt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AutoShape 14" descr="05"/>
            <p:cNvSpPr>
              <a:spLocks noChangeArrowheads="1"/>
            </p:cNvSpPr>
            <p:nvPr userDrawn="1"/>
          </p:nvSpPr>
          <p:spPr bwMode="lt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AutoShape 15" descr="03"/>
            <p:cNvSpPr>
              <a:spLocks noChangeArrowheads="1"/>
            </p:cNvSpPr>
            <p:nvPr userDrawn="1"/>
          </p:nvSpPr>
          <p:spPr bwMode="lt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AutoShape 16" descr="02"/>
            <p:cNvSpPr>
              <a:spLocks noChangeArrowheads="1"/>
            </p:cNvSpPr>
            <p:nvPr userDrawn="1"/>
          </p:nvSpPr>
          <p:spPr bwMode="lt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6397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8738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418876-3652-445D-BE75-27E288E2E79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Предпринимательская среда.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23739"/>
          </a:xfrm>
        </p:spPr>
        <p:txBody>
          <a:bodyPr/>
          <a:lstStyle/>
          <a:p>
            <a:r>
              <a:rPr lang="ru-RU" sz="2800" dirty="0"/>
              <a:t>Конкуренция </a:t>
            </a:r>
            <a:br>
              <a:rPr lang="ru-RU" sz="2800" dirty="0"/>
            </a:br>
            <a:r>
              <a:rPr lang="ru-RU" sz="2800" dirty="0"/>
              <a:t>в предпринимательской среде.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Конкуренция </a:t>
            </a:r>
            <a:r>
              <a:rPr lang="ru-RU" dirty="0"/>
              <a:t>– это экономическое соперничество за более выгодные условия предпринимательской деятельности.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11B20BA-CC6A-4695-AFA9-5D0F7A029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5720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6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ru-RU" dirty="0"/>
              <a:t>Требования конкуренции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41057" name="Text Box 97"/>
          <p:cNvSpPr txBox="1">
            <a:spLocks noChangeArrowheads="1"/>
          </p:cNvSpPr>
          <p:nvPr/>
        </p:nvSpPr>
        <p:spPr bwMode="auto">
          <a:xfrm>
            <a:off x="683568" y="1653882"/>
            <a:ext cx="83816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/>
              <a:t>1. Обеспечение соответствующего качества товара, отвечающего потребностям рынка.</a:t>
            </a:r>
            <a:endParaRPr lang="en-US" sz="2400" dirty="0"/>
          </a:p>
        </p:txBody>
      </p:sp>
      <p:sp>
        <p:nvSpPr>
          <p:cNvPr id="41060" name="Text Box 100"/>
          <p:cNvSpPr txBox="1">
            <a:spLocks noChangeArrowheads="1"/>
          </p:cNvSpPr>
          <p:nvPr/>
        </p:nvSpPr>
        <p:spPr bwMode="auto">
          <a:xfrm>
            <a:off x="683568" y="2679191"/>
            <a:ext cx="80736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/>
              <a:t>2. Экономически обоснованное ценообразование. </a:t>
            </a:r>
            <a:endParaRPr lang="en-US" sz="2400" dirty="0"/>
          </a:p>
        </p:txBody>
      </p:sp>
      <p:sp>
        <p:nvSpPr>
          <p:cNvPr id="43" name="Text Box 111"/>
          <p:cNvSpPr txBox="1">
            <a:spLocks noChangeArrowheads="1"/>
          </p:cNvSpPr>
          <p:nvPr/>
        </p:nvSpPr>
        <p:spPr bwMode="auto">
          <a:xfrm>
            <a:off x="683568" y="3446288"/>
            <a:ext cx="82695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/>
              <a:t>3. Высокие темпы обновления продукции.</a:t>
            </a:r>
            <a:endParaRPr lang="en-US" sz="2400" dirty="0"/>
          </a:p>
        </p:txBody>
      </p:sp>
      <p:sp>
        <p:nvSpPr>
          <p:cNvPr id="50" name="Text Box 111"/>
          <p:cNvSpPr txBox="1">
            <a:spLocks noChangeArrowheads="1"/>
          </p:cNvSpPr>
          <p:nvPr/>
        </p:nvSpPr>
        <p:spPr bwMode="auto">
          <a:xfrm>
            <a:off x="683568" y="4120665"/>
            <a:ext cx="8116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/>
              <a:t>4. Развитие производственных технологий.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061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ru-RU" dirty="0"/>
              <a:t>Виды конкуренции</a:t>
            </a:r>
            <a:endParaRPr lang="en-US" dirty="0">
              <a:solidFill>
                <a:schemeClr val="hlink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2454938-6142-452C-9E3E-55599C53C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873410"/>
              </p:ext>
            </p:extLst>
          </p:nvPr>
        </p:nvGraphicFramePr>
        <p:xfrm>
          <a:off x="683568" y="1484784"/>
          <a:ext cx="80032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17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823739"/>
          </a:xfrm>
        </p:spPr>
        <p:txBody>
          <a:bodyPr/>
          <a:lstStyle/>
          <a:p>
            <a:r>
              <a:rPr lang="ru-RU" sz="2800" dirty="0"/>
              <a:t>Конкуренция </a:t>
            </a:r>
            <a:br>
              <a:rPr lang="ru-RU" sz="2800" dirty="0"/>
            </a:br>
            <a:r>
              <a:rPr lang="ru-RU" sz="2800" dirty="0"/>
              <a:t>в предпринимательской среде.</a:t>
            </a:r>
            <a:endParaRPr lang="en-US" sz="2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Совершенная конкуренция </a:t>
            </a:r>
            <a:r>
              <a:rPr lang="ru-RU" dirty="0"/>
              <a:t>– неограниченное число участников конкуренции, абсолютно свободный доступ на рынок и выход из него, абсолютная мобильность любых ресурсов.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16DC17C-EC99-48AE-9E38-D846E57C0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70234"/>
            <a:ext cx="4283968" cy="240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77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ru-RU" dirty="0"/>
              <a:t>Несовершенная конкуренция</a:t>
            </a:r>
            <a:endParaRPr lang="en-US" dirty="0">
              <a:solidFill>
                <a:schemeClr val="hlink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4FF1195-885A-4075-BBFE-0CE630C1A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386084"/>
              </p:ext>
            </p:extLst>
          </p:nvPr>
        </p:nvGraphicFramePr>
        <p:xfrm>
          <a:off x="827584" y="1268760"/>
          <a:ext cx="74888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54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Несовершенная конкуренция.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dirty="0">
                <a:solidFill>
                  <a:srgbClr val="FFFF00"/>
                </a:solidFill>
              </a:rPr>
              <a:t>Чистая монополия</a:t>
            </a:r>
            <a:r>
              <a:rPr lang="ru-RU" sz="3000" dirty="0"/>
              <a:t> </a:t>
            </a:r>
            <a:r>
              <a:rPr lang="ru-RU" dirty="0"/>
              <a:t>– </a:t>
            </a:r>
            <a:r>
              <a:rPr lang="ru-RU" sz="3000" dirty="0"/>
              <a:t>это такая конкуренция, при которой одна фирма является единственным производителем продукта, не имеющего к тому же близких заменителей. </a:t>
            </a:r>
            <a:endParaRPr lang="en-US" sz="30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66E0AE6-713B-454D-8B3A-A18440AD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5024"/>
            <a:ext cx="4283968" cy="28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39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Несовершенная конкуренция.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dirty="0">
                <a:solidFill>
                  <a:srgbClr val="FFFF00"/>
                </a:solidFill>
              </a:rPr>
              <a:t>Олигополия</a:t>
            </a:r>
            <a:r>
              <a:rPr lang="ru-RU" sz="3000" dirty="0"/>
              <a:t> </a:t>
            </a:r>
            <a:r>
              <a:rPr lang="ru-RU" dirty="0"/>
              <a:t>– </a:t>
            </a:r>
            <a:r>
              <a:rPr lang="ru-RU" sz="3000" dirty="0"/>
              <a:t>это такая конкуренция, при которой относительно малое (в пределах десятка) число фирм господствует на определенном рынке товаров или услуг. </a:t>
            </a:r>
            <a:endParaRPr lang="en-US" sz="3000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D234FE20-C55E-43C6-9B8F-011EC65F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1703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33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Несовершенная конкуренция.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dirty="0">
                <a:solidFill>
                  <a:srgbClr val="FFFF00"/>
                </a:solidFill>
              </a:rPr>
              <a:t>Монополистическая конкуренция </a:t>
            </a:r>
            <a:r>
              <a:rPr lang="ru-RU" dirty="0"/>
              <a:t>– </a:t>
            </a:r>
            <a:r>
              <a:rPr lang="ru-RU" sz="3000" dirty="0"/>
              <a:t>это такая конкуренция, при которой относительно большое число производителей предлагает похожую, но не идентичную продукцию.  </a:t>
            </a:r>
            <a:endParaRPr lang="en-US" sz="3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0DDF56F6-5289-46E3-B018-75E8AEB1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45" y="3861048"/>
            <a:ext cx="5137310" cy="26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1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конкуренции Портера.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00808"/>
            <a:ext cx="4985320" cy="276909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600" dirty="0"/>
              <a:t>Для анализа конкурентной ситуации наибольшую популярность приобрела </a:t>
            </a:r>
            <a:r>
              <a:rPr lang="ru-RU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конкуренции Портера.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600" dirty="0"/>
              <a:t>В 1980г. Майкл Портер опубликовал книгу «Конкурентная стратегия», в которой из множества факторов, определяющих конкуренцию в отрасли, были выделены пять. Они составили 5 сил конкуренции.  </a:t>
            </a:r>
            <a:endParaRPr lang="en-US" sz="26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0C8E7F96-DB71-46BE-8321-5187E72B5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8"/>
            <a:ext cx="3089707" cy="50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73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Модель конкуренции Портера.</a:t>
            </a:r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96474D75-E958-4466-8818-FC86E5E9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265988" cy="51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69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Предпринимательская среда.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dirty="0">
                <a:solidFill>
                  <a:srgbClr val="FFFF00"/>
                </a:solidFill>
              </a:rPr>
              <a:t>Предпринимательская среда</a:t>
            </a:r>
            <a:r>
              <a:rPr lang="ru-RU" sz="3000" dirty="0"/>
              <a:t> </a:t>
            </a:r>
            <a:r>
              <a:rPr lang="ru-RU" dirty="0"/>
              <a:t>– </a:t>
            </a:r>
            <a:r>
              <a:rPr lang="ru-RU" sz="3000" dirty="0"/>
              <a:t>это совокупность объективных и субъективных факторов, оказывающих влияние на создание и функционирование субъектов предпринимательской деятельности и определяющих условия их существования и развития.</a:t>
            </a:r>
            <a:endParaRPr lang="en-US" sz="3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522E33E6-9C8C-4614-86C0-E8E7E573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536" y="4581128"/>
            <a:ext cx="3131840" cy="20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9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Конкурентоспособность товара.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dirty="0">
                <a:solidFill>
                  <a:srgbClr val="FFFF00"/>
                </a:solidFill>
              </a:rPr>
              <a:t>Конкурентоспособность товара </a:t>
            </a:r>
            <a:r>
              <a:rPr lang="ru-RU" dirty="0"/>
              <a:t>– </a:t>
            </a:r>
            <a:r>
              <a:rPr lang="ru-RU" sz="3000" dirty="0"/>
              <a:t>это способность продукции быть привлекательной для покупателя по сравнению с другими изделиями аналогичного вида и назначения.  </a:t>
            </a:r>
            <a:endParaRPr lang="en-US" sz="30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xmlns="" id="{4D31F7A2-5D27-4E4F-8877-BD1A6667C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3659"/>
            <a:ext cx="2618768" cy="26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6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507288" cy="751731"/>
          </a:xfrm>
        </p:spPr>
        <p:txBody>
          <a:bodyPr/>
          <a:lstStyle/>
          <a:p>
            <a:r>
              <a:rPr lang="ru-RU" dirty="0"/>
              <a:t>Показатели </a:t>
            </a:r>
            <a:br>
              <a:rPr lang="ru-RU" dirty="0"/>
            </a:br>
            <a:r>
              <a:rPr lang="ru-RU" dirty="0"/>
              <a:t>конкурентоспособности товара</a:t>
            </a:r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xmlns="" id="{97897CCA-2B15-461B-B39D-BAE7B628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064896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086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1043608" y="1600200"/>
            <a:ext cx="7272808" cy="11807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Verdana"/>
                <a:ea typeface="Verdana"/>
                <a:cs typeface="Verdana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0" name="AutoShape 18"/>
          <p:cNvSpPr>
            <a:spLocks noChangeArrowheads="1"/>
          </p:cNvSpPr>
          <p:nvPr/>
        </p:nvSpPr>
        <p:spPr bwMode="auto">
          <a:xfrm>
            <a:off x="5562600" y="3352799"/>
            <a:ext cx="3401888" cy="338856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79512" y="3304584"/>
            <a:ext cx="3236119" cy="34367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173162" y="3499481"/>
            <a:ext cx="31747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400" b="1" dirty="0">
                <a:solidFill>
                  <a:srgbClr val="000000"/>
                </a:solidFill>
              </a:rPr>
              <a:t>Внутренняя среда </a:t>
            </a:r>
            <a:r>
              <a:rPr lang="ru-RU" sz="2200" dirty="0">
                <a:solidFill>
                  <a:srgbClr val="000000"/>
                </a:solidFill>
              </a:rPr>
              <a:t>– </a:t>
            </a:r>
            <a:r>
              <a:rPr lang="ru-RU" sz="2400" dirty="0">
                <a:solidFill>
                  <a:schemeClr val="accent4">
                    <a:lumMod val="25000"/>
                  </a:schemeClr>
                </a:solidFill>
              </a:rPr>
              <a:t>это совокупность условий функционирования созданной предпринимателем организации.</a:t>
            </a:r>
            <a:endParaRPr lang="en-US" sz="2300" dirty="0">
              <a:solidFill>
                <a:srgbClr val="000000"/>
              </a:solidFill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5" name="Freeform 23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7" name="Freeform 25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2267745" y="1628775"/>
            <a:ext cx="4181734" cy="1601788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2551102" y="1931253"/>
            <a:ext cx="37617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Предпринимательская </a:t>
            </a:r>
          </a:p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</a:t>
            </a:r>
            <a:endParaRPr lang="en-US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5854762" y="3802237"/>
            <a:ext cx="303346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400" b="1" dirty="0">
                <a:solidFill>
                  <a:srgbClr val="000000"/>
                </a:solidFill>
              </a:rPr>
              <a:t>Внешняя среда</a:t>
            </a:r>
            <a:r>
              <a:rPr lang="ru-RU" sz="2200" dirty="0">
                <a:solidFill>
                  <a:srgbClr val="000000"/>
                </a:solidFill>
              </a:rPr>
              <a:t> – </a:t>
            </a:r>
            <a:r>
              <a:rPr lang="ru-RU" sz="2400" dirty="0">
                <a:solidFill>
                  <a:srgbClr val="000000"/>
                </a:solidFill>
              </a:rPr>
              <a:t>это все процессы, происходящие за пределами созданной предпринимателем организации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/>
          <p:cNvSpPr>
            <a:spLocks noChangeArrowheads="1"/>
          </p:cNvSpPr>
          <p:nvPr/>
        </p:nvSpPr>
        <p:spPr bwMode="invGray">
          <a:xfrm>
            <a:off x="611560" y="1600200"/>
            <a:ext cx="5832648" cy="5257800"/>
          </a:xfrm>
          <a:prstGeom prst="rightArrow">
            <a:avLst>
              <a:gd name="adj1" fmla="val 79306"/>
              <a:gd name="adj2" fmla="val 30226"/>
            </a:avLst>
          </a:prstGeom>
          <a:gradFill rotWithShape="1">
            <a:gsLst>
              <a:gs pos="0">
                <a:srgbClr val="1F5967"/>
              </a:gs>
              <a:gs pos="100000">
                <a:srgbClr val="1F5967">
                  <a:gamma/>
                  <a:tint val="5764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blackWhite">
          <a:xfrm>
            <a:off x="741187" y="1710786"/>
            <a:ext cx="4038600" cy="643136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</a:rPr>
              <a:t>Цель создания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755579" y="2564904"/>
            <a:ext cx="4038600" cy="652264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200" b="1" dirty="0">
                <a:solidFill>
                  <a:schemeClr val="accent4">
                    <a:lumMod val="25000"/>
                  </a:schemeClr>
                </a:solidFill>
              </a:rPr>
              <a:t>Технология производства</a:t>
            </a:r>
            <a:endParaRPr lang="en-US" sz="2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blackWhite">
          <a:xfrm>
            <a:off x="723287" y="4349114"/>
            <a:ext cx="4038600" cy="661392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Штатное расписание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300192" y="3818470"/>
            <a:ext cx="2987824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ВНУТРЕННЯЯ СРЕДА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741187" y="5159661"/>
            <a:ext cx="4038600" cy="661392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</a:rPr>
              <a:t>Персонал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741187" y="3472641"/>
            <a:ext cx="4038600" cy="661392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100" b="1" dirty="0">
                <a:solidFill>
                  <a:schemeClr val="accent4">
                    <a:lumMod val="25000"/>
                  </a:schemeClr>
                </a:solidFill>
              </a:rPr>
              <a:t>Организационная структура</a:t>
            </a:r>
            <a:endParaRPr lang="en-US" sz="21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ru-RU" sz="3000" dirty="0"/>
              <a:t>Предпринимательская среда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0526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/>
          <p:cNvSpPr>
            <a:spLocks noChangeArrowheads="1"/>
          </p:cNvSpPr>
          <p:nvPr/>
        </p:nvSpPr>
        <p:spPr bwMode="invGray">
          <a:xfrm>
            <a:off x="611560" y="1600200"/>
            <a:ext cx="5832648" cy="5257800"/>
          </a:xfrm>
          <a:prstGeom prst="rightArrow">
            <a:avLst>
              <a:gd name="adj1" fmla="val 79306"/>
              <a:gd name="adj2" fmla="val 30226"/>
            </a:avLst>
          </a:prstGeom>
          <a:gradFill rotWithShape="1">
            <a:gsLst>
              <a:gs pos="0">
                <a:srgbClr val="1F5967"/>
              </a:gs>
              <a:gs pos="100000">
                <a:srgbClr val="1F5967">
                  <a:gamma/>
                  <a:tint val="5764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blackWhite">
          <a:xfrm>
            <a:off x="741187" y="1539276"/>
            <a:ext cx="4038600" cy="814646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900" b="1" dirty="0">
                <a:solidFill>
                  <a:srgbClr val="000000"/>
                </a:solidFill>
              </a:rPr>
              <a:t>Действующая законодательная </a:t>
            </a:r>
          </a:p>
          <a:p>
            <a:pPr algn="ctr" eaLnBrk="0" hangingPunct="0"/>
            <a:r>
              <a:rPr lang="ru-RU" sz="1900" b="1" dirty="0">
                <a:solidFill>
                  <a:srgbClr val="000000"/>
                </a:solidFill>
              </a:rPr>
              <a:t>база </a:t>
            </a:r>
            <a:endParaRPr lang="en-US" sz="1900" b="1" dirty="0">
              <a:solidFill>
                <a:srgbClr val="000000"/>
              </a:solidFill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755579" y="2564904"/>
            <a:ext cx="4038600" cy="652264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200" b="1" dirty="0">
                <a:solidFill>
                  <a:schemeClr val="accent4">
                    <a:lumMod val="25000"/>
                  </a:schemeClr>
                </a:solidFill>
              </a:rPr>
              <a:t>Партнёры и связи с ними</a:t>
            </a:r>
            <a:endParaRPr lang="en-US" sz="2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blackWhite">
          <a:xfrm>
            <a:off x="723287" y="4349114"/>
            <a:ext cx="4038600" cy="661392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Имидж фирмы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300192" y="2924944"/>
            <a:ext cx="2987824" cy="2188926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ВНЕШНЯЯ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СРЕДА –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Микросреда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741187" y="5159661"/>
            <a:ext cx="4038600" cy="661392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200" b="1" dirty="0">
                <a:solidFill>
                  <a:srgbClr val="000000"/>
                </a:solidFill>
              </a:rPr>
              <a:t>Профсоюзы (при наличии)</a:t>
            </a:r>
            <a:endParaRPr lang="en-US" sz="2200" b="1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741187" y="3472641"/>
            <a:ext cx="4038600" cy="661392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Конкуренты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ru-RU" sz="3000" dirty="0"/>
              <a:t>Предпринимательская среда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2016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/>
          <p:cNvSpPr>
            <a:spLocks noChangeArrowheads="1"/>
          </p:cNvSpPr>
          <p:nvPr/>
        </p:nvSpPr>
        <p:spPr bwMode="invGray">
          <a:xfrm>
            <a:off x="611560" y="868363"/>
            <a:ext cx="5832648" cy="5989637"/>
          </a:xfrm>
          <a:prstGeom prst="rightArrow">
            <a:avLst>
              <a:gd name="adj1" fmla="val 79306"/>
              <a:gd name="adj2" fmla="val 30226"/>
            </a:avLst>
          </a:prstGeom>
          <a:gradFill rotWithShape="1">
            <a:gsLst>
              <a:gs pos="0">
                <a:srgbClr val="1F5967"/>
              </a:gs>
              <a:gs pos="100000">
                <a:srgbClr val="1F5967">
                  <a:gamma/>
                  <a:tint val="57647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blackWhite">
          <a:xfrm>
            <a:off x="723287" y="1539276"/>
            <a:ext cx="4038600" cy="639764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Состояние 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экономики государства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blackWhite">
          <a:xfrm>
            <a:off x="703831" y="2269046"/>
            <a:ext cx="4038600" cy="549757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Политика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blackWhite">
          <a:xfrm>
            <a:off x="722167" y="3679251"/>
            <a:ext cx="4038600" cy="549756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Имидж фирмы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6300192" y="2924944"/>
            <a:ext cx="2987824" cy="2188926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ВНЕШНЯЯ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СРЕДА – </a:t>
            </a:r>
          </a:p>
          <a:p>
            <a:pPr algn="ctr"/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Макросреда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722167" y="4345299"/>
            <a:ext cx="4038600" cy="666049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Социально-культурные </a:t>
            </a: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факторы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722167" y="2918331"/>
            <a:ext cx="4038600" cy="661392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chemeClr val="accent4">
                    <a:lumMod val="25000"/>
                  </a:schemeClr>
                </a:solidFill>
              </a:rPr>
              <a:t>Научно-технические </a:t>
            </a:r>
          </a:p>
          <a:p>
            <a:pPr algn="ctr" eaLnBrk="0" hangingPunct="0"/>
            <a:r>
              <a:rPr lang="ru-RU" sz="2000" b="1" dirty="0">
                <a:solidFill>
                  <a:schemeClr val="accent4">
                    <a:lumMod val="25000"/>
                  </a:schemeClr>
                </a:solidFill>
              </a:rPr>
              <a:t>достижения</a:t>
            </a:r>
            <a:endParaRPr lang="en-US" sz="20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39763"/>
          </a:xfrm>
        </p:spPr>
        <p:txBody>
          <a:bodyPr/>
          <a:lstStyle/>
          <a:p>
            <a:r>
              <a:rPr lang="ru-RU" sz="3000" dirty="0"/>
              <a:t>Предпринимательская среда</a:t>
            </a:r>
            <a:endParaRPr lang="en-US" sz="3000" dirty="0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xmlns="" id="{A56845AF-B891-4674-8C23-BB06B855290D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82415" y="5100092"/>
            <a:ext cx="4038600" cy="549756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400" b="1" dirty="0">
                <a:solidFill>
                  <a:schemeClr val="accent4">
                    <a:lumMod val="25000"/>
                  </a:schemeClr>
                </a:solidFill>
              </a:rPr>
              <a:t>Мировой рынок</a:t>
            </a:r>
            <a:endParaRPr lang="en-US" sz="24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3" name="AutoShape 6">
            <a:extLst>
              <a:ext uri="{FF2B5EF4-FFF2-40B4-BE49-F238E27FC236}">
                <a16:creationId xmlns:a16="http://schemas.microsoft.com/office/drawing/2014/main" xmlns="" id="{E9F10FFF-0E14-4A4D-95A8-2D7F5D63DC9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703831" y="5749375"/>
            <a:ext cx="4038600" cy="661393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2000" b="1" dirty="0">
                <a:solidFill>
                  <a:schemeClr val="accent4">
                    <a:lumMod val="25000"/>
                  </a:schemeClr>
                </a:solidFill>
              </a:rPr>
              <a:t>Природно-географические </a:t>
            </a:r>
          </a:p>
          <a:p>
            <a:pPr algn="ctr" eaLnBrk="0" hangingPunct="0"/>
            <a:r>
              <a:rPr lang="ru-RU" sz="2000" b="1" dirty="0">
                <a:solidFill>
                  <a:schemeClr val="accent4">
                    <a:lumMod val="25000"/>
                  </a:schemeClr>
                </a:solidFill>
              </a:rPr>
              <a:t>факторы</a:t>
            </a:r>
            <a:endParaRPr lang="en-US" sz="20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9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23D87CAF-ADE0-494A-A1F7-C11007D063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483520"/>
              </p:ext>
            </p:extLst>
          </p:nvPr>
        </p:nvGraphicFramePr>
        <p:xfrm>
          <a:off x="1524000" y="1484784"/>
          <a:ext cx="6096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2B92AAC6-A4BA-4AA9-B0BF-196600051D98}"/>
              </a:ext>
            </a:extLst>
          </p:cNvPr>
          <p:cNvSpPr/>
          <p:nvPr/>
        </p:nvSpPr>
        <p:spPr>
          <a:xfrm>
            <a:off x="4306826" y="4725144"/>
            <a:ext cx="530348" cy="1137276"/>
          </a:xfrm>
          <a:prstGeom prst="downArrow">
            <a:avLst>
              <a:gd name="adj1" fmla="val 961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AutoShape 7">
            <a:extLst>
              <a:ext uri="{FF2B5EF4-FFF2-40B4-BE49-F238E27FC236}">
                <a16:creationId xmlns:a16="http://schemas.microsoft.com/office/drawing/2014/main" xmlns="" id="{AD5B8881-17F8-459B-BB5C-99150CF6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019985"/>
            <a:ext cx="2833489" cy="168487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 производства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AutoShape 7">
            <a:extLst>
              <a:ext uri="{FF2B5EF4-FFF2-40B4-BE49-F238E27FC236}">
                <a16:creationId xmlns:a16="http://schemas.microsoft.com/office/drawing/2014/main" xmlns="" id="{E38C9F29-907D-4B6C-9830-F79F5EA3C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4990450"/>
            <a:ext cx="2833489" cy="168487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Рыночный сигнал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29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Предпринимательская среда.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776" y="1772816"/>
            <a:ext cx="8229600" cy="26970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производства </a:t>
            </a:r>
            <a:r>
              <a:rPr lang="ru-RU" dirty="0"/>
              <a:t>– </a:t>
            </a:r>
            <a:r>
              <a:rPr lang="ru-RU" sz="3000" dirty="0"/>
              <a:t>это результат экономической деятельности предприятия/организации.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sz="3000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3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Рыночный сигнал </a:t>
            </a:r>
            <a:r>
              <a:rPr lang="ru-RU" sz="3000" dirty="0"/>
              <a:t>– реакция потребителя на товар/услугу/работу</a:t>
            </a:r>
            <a:endParaRPr lang="en-US" sz="3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2FEC7F-E60F-4F20-8ED7-2AD6BE80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28" y="4300874"/>
            <a:ext cx="3491880" cy="23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1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2" name="AutoShape 20"/>
          <p:cNvSpPr>
            <a:spLocks noChangeArrowheads="1"/>
          </p:cNvSpPr>
          <p:nvPr/>
        </p:nvSpPr>
        <p:spPr bwMode="auto">
          <a:xfrm>
            <a:off x="1017851" y="2655202"/>
            <a:ext cx="2175574" cy="20294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44053" name="Text Box 21"/>
          <p:cNvSpPr txBox="1">
            <a:spLocks noChangeArrowheads="1"/>
          </p:cNvSpPr>
          <p:nvPr/>
        </p:nvSpPr>
        <p:spPr bwMode="auto">
          <a:xfrm>
            <a:off x="951881" y="2934825"/>
            <a:ext cx="2175573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2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/>
            <a:r>
              <a:rPr lang="en-US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trengths</a:t>
            </a:r>
            <a:r>
              <a:rPr lang="en-US" sz="2000" dirty="0">
                <a:solidFill>
                  <a:srgbClr val="000000"/>
                </a:solidFill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сильные стороны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44054" name="AutoShape 22"/>
          <p:cNvSpPr>
            <a:spLocks noChangeAspect="1" noChangeArrowheads="1" noTextEdit="1"/>
          </p:cNvSpPr>
          <p:nvPr/>
        </p:nvSpPr>
        <p:spPr bwMode="gray">
          <a:xfrm>
            <a:off x="3222625" y="3252788"/>
            <a:ext cx="9096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56" name="AutoShape 24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4058" name="Group 26"/>
          <p:cNvGrpSpPr>
            <a:grpSpLocks/>
          </p:cNvGrpSpPr>
          <p:nvPr/>
        </p:nvGrpSpPr>
        <p:grpSpPr bwMode="auto">
          <a:xfrm>
            <a:off x="2488848" y="1484295"/>
            <a:ext cx="3758911" cy="1152153"/>
            <a:chOff x="1997" y="1314"/>
            <a:chExt cx="1889" cy="1009"/>
          </a:xfrm>
        </p:grpSpPr>
        <p:grpSp>
          <p:nvGrpSpPr>
            <p:cNvPr id="44059" name="Group 27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44060" name="Oval 28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61" name="Oval 29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2" name="Oval 30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44066" name="Text Box 34"/>
          <p:cNvSpPr txBox="1">
            <a:spLocks noChangeArrowheads="1"/>
          </p:cNvSpPr>
          <p:nvPr/>
        </p:nvSpPr>
        <p:spPr bwMode="auto">
          <a:xfrm>
            <a:off x="3280517" y="1666890"/>
            <a:ext cx="2257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SWOT-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5646285" y="2655202"/>
            <a:ext cx="2175574" cy="2029454"/>
          </a:xfrm>
          <a:prstGeom prst="roundRect">
            <a:avLst>
              <a:gd name="adj" fmla="val 16667"/>
            </a:avLst>
          </a:prstGeom>
          <a:solidFill>
            <a:srgbClr val="1FBB32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690713" y="4814521"/>
            <a:ext cx="2175574" cy="202945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192730" y="4829363"/>
            <a:ext cx="2175574" cy="2029454"/>
          </a:xfrm>
          <a:prstGeom prst="roundRect">
            <a:avLst>
              <a:gd name="adj" fmla="val 16667"/>
            </a:avLst>
          </a:prstGeom>
          <a:solidFill>
            <a:schemeClr val="bg1">
              <a:lumMod val="60000"/>
              <a:lumOff val="40000"/>
            </a:schemeClr>
          </a:soli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856182" y="2930899"/>
            <a:ext cx="16892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b="1" dirty="0">
                <a:solidFill>
                  <a:srgbClr val="000000"/>
                </a:solidFill>
              </a:rPr>
              <a:t>W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en-US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eaknesses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слабые стороны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4902666" y="5113728"/>
            <a:ext cx="151216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T </a:t>
            </a:r>
            <a:endParaRPr lang="ru-RU" sz="26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hreats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2000" b="1" dirty="0">
                <a:solidFill>
                  <a:srgbClr val="000000"/>
                </a:solidFill>
              </a:rPr>
              <a:t>угрозы (риски)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310751" y="5185603"/>
            <a:ext cx="193953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600" b="1" dirty="0">
                <a:solidFill>
                  <a:srgbClr val="000000"/>
                </a:solidFill>
              </a:rPr>
              <a:t>O</a:t>
            </a:r>
            <a:endParaRPr lang="ru-RU" sz="2600" b="1" dirty="0">
              <a:solidFill>
                <a:srgbClr val="000000"/>
              </a:solidFill>
            </a:endParaRPr>
          </a:p>
          <a:p>
            <a:pPr algn="ctr" eaLnBrk="0" hangingPunct="0"/>
            <a:r>
              <a:rPr lang="en-US" sz="2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pportunities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600" b="1" dirty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возможности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50499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66d">
  <a:themeElements>
    <a:clrScheme name="sample_dark 2">
      <a:dk1>
        <a:srgbClr val="0F4334"/>
      </a:dk1>
      <a:lt1>
        <a:srgbClr val="FFFFFF"/>
      </a:lt1>
      <a:dk2>
        <a:srgbClr val="2C7F92"/>
      </a:dk2>
      <a:lt2>
        <a:srgbClr val="F0F7BD"/>
      </a:lt2>
      <a:accent1>
        <a:srgbClr val="B2B838"/>
      </a:accent1>
      <a:accent2>
        <a:srgbClr val="E68B30"/>
      </a:accent2>
      <a:accent3>
        <a:srgbClr val="ACC0C7"/>
      </a:accent3>
      <a:accent4>
        <a:srgbClr val="DADADA"/>
      </a:accent4>
      <a:accent5>
        <a:srgbClr val="D5D8AE"/>
      </a:accent5>
      <a:accent6>
        <a:srgbClr val="D07D2A"/>
      </a:accent6>
      <a:hlink>
        <a:srgbClr val="3FB180"/>
      </a:hlink>
      <a:folHlink>
        <a:srgbClr val="3BA7E3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0F4334"/>
        </a:dk1>
        <a:lt1>
          <a:srgbClr val="FFFFFF"/>
        </a:lt1>
        <a:dk2>
          <a:srgbClr val="2C7F92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ACC0C7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281472"/>
        </a:dk1>
        <a:lt1>
          <a:srgbClr val="FFFFFF"/>
        </a:lt1>
        <a:dk2>
          <a:srgbClr val="2B64D5"/>
        </a:dk2>
        <a:lt2>
          <a:srgbClr val="F0F7BD"/>
        </a:lt2>
        <a:accent1>
          <a:srgbClr val="C0C0C0"/>
        </a:accent1>
        <a:accent2>
          <a:srgbClr val="5DB42C"/>
        </a:accent2>
        <a:accent3>
          <a:srgbClr val="ACB8E7"/>
        </a:accent3>
        <a:accent4>
          <a:srgbClr val="DADADA"/>
        </a:accent4>
        <a:accent5>
          <a:srgbClr val="DCDCDC"/>
        </a:accent5>
        <a:accent6>
          <a:srgbClr val="53A327"/>
        </a:accent6>
        <a:hlink>
          <a:srgbClr val="288FC8"/>
        </a:hlink>
        <a:folHlink>
          <a:srgbClr val="4F71C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cdb2004166d</Template>
  <TotalTime>317</TotalTime>
  <Words>401</Words>
  <Application>Microsoft Office PowerPoint</Application>
  <PresentationFormat>Экран (4:3)</PresentationFormat>
  <Paragraphs>92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cdb2004166d</vt:lpstr>
      <vt:lpstr>Предпринимательская среда. </vt:lpstr>
      <vt:lpstr>Предпринимательская среда.</vt:lpstr>
      <vt:lpstr>Презентация PowerPoint</vt:lpstr>
      <vt:lpstr>Предпринимательская среда</vt:lpstr>
      <vt:lpstr>Предпринимательская среда</vt:lpstr>
      <vt:lpstr>Предпринимательская среда</vt:lpstr>
      <vt:lpstr>Презентация PowerPoint</vt:lpstr>
      <vt:lpstr>Предпринимательская среда.</vt:lpstr>
      <vt:lpstr>Презентация PowerPoint</vt:lpstr>
      <vt:lpstr>Конкуренция  в предпринимательской среде.</vt:lpstr>
      <vt:lpstr>Требования конкуренции</vt:lpstr>
      <vt:lpstr>Виды конкуренции</vt:lpstr>
      <vt:lpstr>Конкуренция  в предпринимательской среде.</vt:lpstr>
      <vt:lpstr>Несовершенная конкуренция</vt:lpstr>
      <vt:lpstr>Несовершенная конкуренция.</vt:lpstr>
      <vt:lpstr>Несовершенная конкуренция.</vt:lpstr>
      <vt:lpstr>Несовершенная конкуренция.</vt:lpstr>
      <vt:lpstr>Модель конкуренции Портера.</vt:lpstr>
      <vt:lpstr>Модель конкуренции Портера.</vt:lpstr>
      <vt:lpstr>Конкурентоспособность товара.</vt:lpstr>
      <vt:lpstr>Показатели  конкурентоспособности товара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Предприятие в условиях рыночной экономики.</dc:title>
  <dc:creator>Anna</dc:creator>
  <cp:lastModifiedBy>Anna</cp:lastModifiedBy>
  <cp:revision>44</cp:revision>
  <dcterms:created xsi:type="dcterms:W3CDTF">2013-03-06T14:25:33Z</dcterms:created>
  <dcterms:modified xsi:type="dcterms:W3CDTF">2023-08-08T05:58:46Z</dcterms:modified>
</cp:coreProperties>
</file>