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60" r:id="rId3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4660"/>
  </p:normalViewPr>
  <p:slideViewPr>
    <p:cSldViewPr>
      <p:cViewPr>
        <p:scale>
          <a:sx n="91" d="100"/>
          <a:sy n="91" d="100"/>
        </p:scale>
        <p:origin x="-140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D7B3-5F6D-4342-B9E1-43B1DE9FC3C6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32D0-BCBF-4A45-8D13-5D267E29368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79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54A4-AB26-453F-B31A-4576656B6902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C43-BA91-44C9-A645-90B9844839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340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6D63-8512-451F-A098-306291075B1E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4C3E-AB69-4C3D-A6CC-5EE2B46444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451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D7B3-5F6D-4342-B9E1-43B1DE9FC3C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32D0-BCBF-4A45-8D13-5D267E29368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4169-B93C-4CB1-8EA1-EF0A6E04D45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8B9-6F2B-4FB6-85A9-C8E432E1F93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7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0BE5-FE9F-4BC9-97F2-CCC9B584F12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C76-51AC-4FFE-8812-B317EC345B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86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6ADC-D53B-475B-91F2-9549D473D74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CB82-B245-42E1-9C2D-D6F463DF16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9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A345-78A4-4287-87EB-1B1016215B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03C6-E561-4E61-9C8E-DE061685B3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78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F7C8-39B0-47C5-A191-9B6A2675193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495-787D-46BA-A0F0-D7B046BF428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50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BC8B-62E1-44FD-9CC4-CA991E1019A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D26D-A64B-4F7C-86E6-EAAAB74C45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19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23BE-7383-4572-AF41-D52EA001AFD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2656-87C7-4209-9ECF-5F13A520303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0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4169-B93C-4CB1-8EA1-EF0A6E04D457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8B9-6F2B-4FB6-85A9-C8E432E1F9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9439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81F1-EFBE-4463-A685-00194B8C0B9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435D-F9C7-4F79-A9ED-72BBF2165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12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54A4-AB26-453F-B31A-4576656B69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C43-BA91-44C9-A645-90B984483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8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6D63-8512-451F-A098-306291075B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4C3E-AB69-4C3D-A6CC-5EE2B46444F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72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D7B3-5F6D-4342-B9E1-43B1DE9FC3C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32D0-BCBF-4A45-8D13-5D267E29368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87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4169-B93C-4CB1-8EA1-EF0A6E04D45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8B9-6F2B-4FB6-85A9-C8E432E1F93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98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0BE5-FE9F-4BC9-97F2-CCC9B584F12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C76-51AC-4FFE-8812-B317EC345B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12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6ADC-D53B-475B-91F2-9549D473D74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CB82-B245-42E1-9C2D-D6F463DF16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97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A345-78A4-4287-87EB-1B1016215B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03C6-E561-4E61-9C8E-DE061685B3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4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F7C8-39B0-47C5-A191-9B6A2675193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495-787D-46BA-A0F0-D7B046BF428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66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BC8B-62E1-44FD-9CC4-CA991E1019A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D26D-A64B-4F7C-86E6-EAAAB74C45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7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0BE5-FE9F-4BC9-97F2-CCC9B584F12D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C76-51AC-4FFE-8812-B317EC345B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61841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23BE-7383-4572-AF41-D52EA001AFD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2656-87C7-4209-9ECF-5F13A520303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330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81F1-EFBE-4463-A685-00194B8C0B9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435D-F9C7-4F79-A9ED-72BBF2165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98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54A4-AB26-453F-B31A-4576656B69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C43-BA91-44C9-A645-90B984483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28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6D63-8512-451F-A098-306291075B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4C3E-AB69-4C3D-A6CC-5EE2B46444F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1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D7B3-5F6D-4342-B9E1-43B1DE9FC3C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32D0-BCBF-4A45-8D13-5D267E29368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291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4169-B93C-4CB1-8EA1-EF0A6E04D45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8B9-6F2B-4FB6-85A9-C8E432E1F93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7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0BE5-FE9F-4BC9-97F2-CCC9B584F12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C76-51AC-4FFE-8812-B317EC345B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01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6ADC-D53B-475B-91F2-9549D473D74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CB82-B245-42E1-9C2D-D6F463DF16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989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A345-78A4-4287-87EB-1B1016215B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03C6-E561-4E61-9C8E-DE061685B35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707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F7C8-39B0-47C5-A191-9B6A2675193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495-787D-46BA-A0F0-D7B046BF428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5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6ADC-D53B-475B-91F2-9549D473D742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CB82-B245-42E1-9C2D-D6F463DF16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37054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BC8B-62E1-44FD-9CC4-CA991E1019A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D26D-A64B-4F7C-86E6-EAAAB74C45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91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23BE-7383-4572-AF41-D52EA001AFD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2656-87C7-4209-9ECF-5F13A520303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875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81F1-EFBE-4463-A685-00194B8C0B9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435D-F9C7-4F79-A9ED-72BBF2165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894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54A4-AB26-453F-B31A-4576656B690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C43-BA91-44C9-A645-90B98448394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31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6D63-8512-451F-A098-306291075B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4C3E-AB69-4C3D-A6CC-5EE2B46444F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A345-78A4-4287-87EB-1B1016215B98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03C6-E561-4E61-9C8E-DE061685B3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527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F7C8-39B0-47C5-A191-9B6A26751932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495-787D-46BA-A0F0-D7B046BF428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511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BC8B-62E1-44FD-9CC4-CA991E1019AE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D26D-A64B-4F7C-86E6-EAAAB74C45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499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23BE-7383-4572-AF41-D52EA001AFDA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2656-87C7-4209-9ECF-5F13A52030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184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81F1-EFBE-4463-A685-00194B8C0B92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435D-F9C7-4F79-A9ED-72BBF21659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96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AF4082-2CD4-4417-80AB-BC0CE8A43B5D}" type="datetimeFigureOut">
              <a:rPr lang="fr-FR"/>
              <a:pPr>
                <a:defRPr/>
              </a:pPr>
              <a:t>16/02/2022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602F4B-1963-46F1-BE64-86C0AB7D1A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AF4082-2CD4-4417-80AB-BC0CE8A43B5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602F4B-1963-46F1-BE64-86C0AB7D1AD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2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AF4082-2CD4-4417-80AB-BC0CE8A43B5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602F4B-1963-46F1-BE64-86C0AB7D1AD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AF4082-2CD4-4417-80AB-BC0CE8A43B5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16/02/2022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602F4B-1963-46F1-BE64-86C0AB7D1AD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4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40160"/>
          </a:xfrm>
        </p:spPr>
        <p:txBody>
          <a:bodyPr/>
          <a:lstStyle/>
          <a:p>
            <a:r>
              <a:rPr lang="ru-RU" sz="4000" b="1" dirty="0"/>
              <a:t>РЕГИСТРАЦИЯ </a:t>
            </a:r>
            <a:br>
              <a:rPr lang="ru-RU" sz="4000" b="1" dirty="0"/>
            </a:br>
            <a:r>
              <a:rPr lang="ru-RU" sz="4000" b="1" dirty="0"/>
              <a:t>СОБСТВЕННОГО БИЗНЕСА</a:t>
            </a:r>
            <a:endParaRPr lang="fr-CA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Виды предпринимательской деятельности, при реализации которых нужно получать лицензию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/>
              <a:t>          </a:t>
            </a:r>
          </a:p>
          <a:p>
            <a:pPr marL="0" indent="0" algn="just">
              <a:buNone/>
            </a:pPr>
            <a:r>
              <a:rPr lang="ru-RU" sz="2600" dirty="0"/>
              <a:t>         </a:t>
            </a:r>
            <a:r>
              <a:rPr lang="ru-RU" sz="2800" dirty="0"/>
              <a:t>Перечень видов деятельности, при осуществлении которых необходимо оформлять лицензию, содержится в Федеральном законе от 04.05.2011г. № 99-ФЗ «О лицензировании отдельных видов деятельности»</a:t>
            </a:r>
            <a:br>
              <a:rPr lang="ru-RU" sz="2800" dirty="0"/>
            </a:br>
            <a:endParaRPr lang="ru-RU" sz="2800" dirty="0"/>
          </a:p>
          <a:p>
            <a:pPr marL="0" indent="0" algn="just"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14003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Перечень документов, подтверждающих деятельность ИП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88843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800" dirty="0"/>
              <a:t>Свидетельство о государственной регистрации физического лица в качестве ИП.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Выписка из Единого государственного реестра индивидуальных предпринимателей (ЕГРИП).</a:t>
            </a:r>
          </a:p>
          <a:p>
            <a:pPr marL="514350" indent="-514350">
              <a:buAutoNum type="arabicPeriod"/>
            </a:pPr>
            <a:r>
              <a:rPr lang="ru-RU" sz="2800" dirty="0"/>
              <a:t>Уведомление о постановке на учёт в налоговой службе.</a:t>
            </a:r>
          </a:p>
          <a:p>
            <a:pPr marL="514350" indent="-514350">
              <a:buAutoNum type="arabicPeriod"/>
            </a:pPr>
            <a:r>
              <a:rPr lang="ru-RU" sz="2800" dirty="0"/>
              <a:t>Уведомление о регистрации в ПФР.</a:t>
            </a:r>
          </a:p>
          <a:p>
            <a:pPr marL="514350" indent="-514350">
              <a:buAutoNum type="arabicPeriod"/>
            </a:pPr>
            <a:r>
              <a:rPr lang="ru-RU" sz="2800" dirty="0"/>
              <a:t>Уведомление о присвоении кодов статистики.</a:t>
            </a:r>
            <a:br>
              <a:rPr lang="ru-RU" sz="2800" dirty="0"/>
            </a:br>
            <a:endParaRPr lang="ru-RU" sz="2800" dirty="0"/>
          </a:p>
          <a:p>
            <a:pPr marL="0" indent="0" algn="just"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363242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/>
          <a:lstStyle/>
          <a:p>
            <a:r>
              <a:rPr lang="ru-RU" sz="3200" b="1" dirty="0"/>
              <a:t>Процедура регистрации индивидуального предпринимательства в форме общества с ограниченной ответственностью</a:t>
            </a:r>
            <a:endParaRPr lang="fr-CA" sz="32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FF0000"/>
                </a:solidFill>
              </a:rPr>
              <a:t>Общество с ограниченной ответственностью </a:t>
            </a:r>
            <a:r>
              <a:rPr lang="ru-RU" sz="3000" dirty="0">
                <a:solidFill>
                  <a:srgbClr val="FF0000"/>
                </a:solidFill>
              </a:rPr>
              <a:t>– </a:t>
            </a:r>
            <a:r>
              <a:rPr lang="ru-RU" sz="2800" dirty="0"/>
              <a:t>это такая организационно-правовая форма ведения предпринимательской деятельности, при которой участники (одно лицо или несколько лиц) создают организацию с образованием юридического лица.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96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в форме общества с ограниченной ответственностью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Преимущества </a:t>
            </a:r>
          </a:p>
          <a:p>
            <a:pPr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создания общества с ограниченной ответственностью: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Невысокая личная материальная ответственность (в размере доли в уставном капитале).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Возможность вложить в уставный капитал не только денежные средства, но также материальные и нематериальные ценности).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Возможность привлечь инвесторов, которые могут стать соучредителями и партнерами.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В деятельности могут участвовать как юридические , так и физические лица.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Достаточно большие возможности получения кредитов. 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Нет запрещенных видов деятельности.</a:t>
            </a:r>
            <a:endParaRPr lang="fr-CA" sz="2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29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в форме общества с ограниченной ответственностью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Недостатки </a:t>
            </a:r>
            <a:r>
              <a:rPr lang="ru-RU" sz="2000" b="1" dirty="0">
                <a:solidFill>
                  <a:srgbClr val="FF0000"/>
                </a:solidFill>
                <a:latin typeface="Calibri"/>
              </a:rPr>
              <a:t>создания общества с ограниченной ответственностью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Сложнее, чем у ИП, процедура регистрации, ведения бизнеса и ликвидации.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Сложнее, чем у ИП, бухгалтерская отчетность.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Опасность корпоративных конфликтов.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Число участников не должно превышать 50.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случае выхода участнико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в из дела возможны имущественные потери.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Уставный капитал не может быть меньше величины, установленной законодательством (десять тысяч рублей).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Строгий документооборот.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штрафов за различные нарушения.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должностной ответственности сотрудников.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Распределение доходов осуществляется всеми участниками общества.</a:t>
            </a:r>
            <a:endParaRPr kumimoji="0" lang="fr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419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в форме общества с ограниченной ответственностью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Выбрать уникальное название.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Оформить юридический адрес.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Определиться с видами деятельности, выбрать коды видов деятельности. ОКВЭД – Общероссийский классификатор видов экономической деятельности. Каждому виду деятельности присваивается цифровой код. Коды нужны для налоговой службы, для статистики.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Составить учредительные документы (решение об образовании юридического лица при наличии одного участника, договор об учреждении и протокол общего собрания при наличии нескольких участников, устав).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30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в форме общества с ограниченной ответственностью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5. Определиться с системой налогообложения.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 Заполнить заявление на регистрацию ООО.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 Получить документы, подтверждающие регистрацию ООО (свидетельство о государственной регистрации юридического лица, свидетельство о постановке на учет в налоговом органе, листы записи в ЕГРЮЛ, документы о подтверждении юридического адреса организации, приказ о назначении руководителя ООО на должность, приказ о назначении главного бухгалтера, информационное письмо Росстата о присвоенных кодах деятельности).</a:t>
            </a:r>
          </a:p>
        </p:txBody>
      </p:sp>
    </p:spTree>
    <p:extLst>
      <p:ext uri="{BB962C8B-B14F-4D97-AF65-F5344CB8AC3E}">
        <p14:creationId xmlns:p14="http://schemas.microsoft.com/office/powerpoint/2010/main" val="250129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sz="3400" b="1" dirty="0"/>
              <a:t>Самозанятость</a:t>
            </a:r>
            <a:endParaRPr lang="fr-CA" sz="34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456384"/>
          </a:xfrm>
        </p:spPr>
        <p:txBody>
          <a:bodyPr/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FF0000"/>
                </a:solidFill>
              </a:rPr>
              <a:t>Самозанятость </a:t>
            </a:r>
            <a:r>
              <a:rPr lang="ru-RU" sz="3000" dirty="0">
                <a:solidFill>
                  <a:srgbClr val="FF0000"/>
                </a:solidFill>
              </a:rPr>
              <a:t>– </a:t>
            </a:r>
            <a:r>
              <a:rPr lang="ru-RU" sz="2800" dirty="0"/>
              <a:t>это форма получения физическими лицами вознаграждения за свой труд; это специальный налоговый режим уплаты налога на профессиональный доход.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1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987"/>
          </a:xfrm>
        </p:spPr>
        <p:txBody>
          <a:bodyPr/>
          <a:lstStyle/>
          <a:p>
            <a:r>
              <a:rPr lang="ru-RU" sz="3600" b="1" dirty="0"/>
              <a:t>Самозанятость</a:t>
            </a:r>
            <a:endParaRPr lang="fr-CA" sz="3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FF0000"/>
                </a:solidFill>
                <a:latin typeface="Calibri"/>
              </a:rPr>
              <a:t>Ограничения на самозанятость.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1. Доход не более 2,4 млн. рублей.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2. Нет наёмных работников.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3. Нет реализации подакцизных товаров.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Нет добычи или реализации полезных ископаемых.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5. Нет перепродажи готовых товаров.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 Не оказываете агентские, комиссионные и поручительские услуги.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7. Не занимаетесь арбитражной и нотариальной деятельностью.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 Не осуществляете перевозку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2108347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3200" b="1" dirty="0"/>
              <a:t>Самозанятость</a:t>
            </a:r>
            <a:endParaRPr lang="fr-CA" sz="32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30603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352928" cy="685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Преимущества самозанятости: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Можно совмещать разные виды деятельности сразу.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Можно быть работником у работодателя и одновременно самозанятым (при этом нельзя оказывать услуги нынешнему работодателю или бывшему, трудовые отношения с которым прекращены менее 2 лет назад).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Простая регистрация.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Нет бухгалтерской отчетности.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 нужно рассчитывать сумму налога, она рассчитывается автоматически.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+mn-lt"/>
              </a:rPr>
              <a:t>У самозанятых самые низкие ставки по налогу – 4% и 6%, а с учетом налогового вычета они снижаются до 3% и 4%. Для сравнения: ИП и ООО могут платить 6%, 13%, 15% и 20% в зависимости от налогового режима.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Можно сотрудничать с физическими лицами, ИП, юридическими лицами.</a:t>
            </a:r>
            <a:endParaRPr lang="ru-RU" sz="2200" dirty="0">
              <a:solidFill>
                <a:prstClr val="black"/>
              </a:solidFill>
              <a:latin typeface="+mn-lt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32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/>
          <a:lstStyle/>
          <a:p>
            <a:r>
              <a:rPr lang="ru-RU" sz="3200" b="1" dirty="0"/>
              <a:t>Процедура регистрации индивидуального предпринимательства без образования юридического лица</a:t>
            </a:r>
            <a:endParaRPr lang="fr-CA" sz="32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FF0000"/>
                </a:solidFill>
              </a:rPr>
              <a:t>Индивидуальный предприниматель </a:t>
            </a:r>
            <a:r>
              <a:rPr lang="ru-RU" sz="3000" dirty="0">
                <a:solidFill>
                  <a:srgbClr val="FF0000"/>
                </a:solidFill>
              </a:rPr>
              <a:t>- </a:t>
            </a:r>
            <a:r>
              <a:rPr lang="ru-RU" sz="2800" dirty="0"/>
              <a:t>физическое лицо, зарегистрированное в установленном законодательством порядке и осуществляющее предпринимательскую деятельность без образования юридического лица.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78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3200" b="1" dirty="0"/>
              <a:t>Самозанятость</a:t>
            </a:r>
            <a:endParaRPr lang="fr-CA" sz="32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30603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352928" cy="6992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Недостатки самозанятости: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Ограничения по доходу – не более 2,4 млн. рублей в год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Нельзя нанимать работников.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Отсутствие социальных гарантий.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Ежемесячные выплаты налогов.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Данная деятельность не учитывается в трудовом стаже, так как самозанятые не платят обязательных отчислений в ПФР 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i="0" dirty="0">
                <a:solidFill>
                  <a:srgbClr val="000000"/>
                </a:solidFill>
                <a:effectLst/>
                <a:latin typeface="+mn-lt"/>
              </a:rPr>
              <a:t>Нельзя вычесть расходы (для ИП и ООО есть специальный режим, позволяющий уменьшить сумму налога за счет расходов. Расходы самозанятых нигде не учитываются).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Неоднозначное отношение банков к самозанятым.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+mn-lt"/>
              </a:rPr>
              <a:t>Самозанятому отказано и в получении налогового вычета за лечение, покупку недвижимости и образование – как свое, так и детей.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Самозанятость – это временный специальный налоговый режим, который пока действует до 2028 года.</a:t>
            </a:r>
            <a:endParaRPr lang="ru-RU" sz="2200" dirty="0">
              <a:solidFill>
                <a:prstClr val="black"/>
              </a:solidFill>
              <a:latin typeface="+mn-lt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036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07993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 при оформлении самозанятости через приложение «Мой налог».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Calibri"/>
              </a:rPr>
              <a:t>1. </a:t>
            </a:r>
            <a:r>
              <a:rPr lang="ru-RU" sz="2400" dirty="0">
                <a:latin typeface="Calibri"/>
              </a:rPr>
              <a:t>С</a:t>
            </a:r>
            <a:r>
              <a:rPr lang="ru-RU" sz="2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качайте программу «Мой налог» в сервисе </a:t>
            </a:r>
            <a:r>
              <a:rPr lang="ru-RU" sz="2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Google</a:t>
            </a:r>
            <a:r>
              <a:rPr lang="ru-RU" sz="2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Play</a:t>
            </a:r>
            <a:r>
              <a:rPr lang="ru-RU" sz="2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или в </a:t>
            </a:r>
            <a:r>
              <a:rPr lang="ru-RU" sz="2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AppStore</a:t>
            </a:r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Открыть программу, поставьте отметку в поле для согласия на обработку информации и примите правила.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Способ регистрации – по паспорту: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Выбрать пункт «Регистрация по паспорту РФ»;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Вписать номер мобильного телефона;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Ввести код из </a:t>
            </a:r>
            <a:r>
              <a:rPr lang="ru-RU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sms</a:t>
            </a:r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который придет на упомянутый телефон;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Отметить </a:t>
            </a:r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регион;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Отсканировать страницу паспорта с фото;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Убедиться в корректности считанной информации;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Добавить или сделать снимок, подтверждающий вашу личность;</a:t>
            </a:r>
          </a:p>
          <a:p>
            <a:pPr algn="just"/>
            <a:r>
              <a:rPr lang="ru-RU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Нажать кнопку «Подтверждаю» для завершения регистрации.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628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07993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 при оформлении самозанятости на портале «Госуслуг».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Calibri"/>
              </a:rPr>
              <a:t>1. </a:t>
            </a:r>
            <a:r>
              <a:rPr lang="ru-RU" sz="2400" dirty="0">
                <a:latin typeface="+mn-lt"/>
              </a:rPr>
              <a:t>С</a:t>
            </a:r>
            <a:r>
              <a:rPr lang="ru-RU" sz="2400" b="0" i="0" dirty="0">
                <a:effectLst/>
                <a:latin typeface="+mn-lt"/>
              </a:rPr>
              <a:t>оздать аккаунт на портале;</a:t>
            </a:r>
          </a:p>
          <a:p>
            <a:pPr algn="just"/>
            <a:r>
              <a:rPr lang="ru-RU" sz="2400" b="0" i="0" dirty="0">
                <a:effectLst/>
                <a:latin typeface="+mn-lt"/>
              </a:rPr>
              <a:t>2. Вписат</a:t>
            </a:r>
            <a:r>
              <a:rPr lang="ru-RU" sz="2400" dirty="0">
                <a:latin typeface="+mn-lt"/>
              </a:rPr>
              <a:t>ь </a:t>
            </a:r>
            <a:r>
              <a:rPr lang="ru-RU" sz="2400" b="0" i="0" dirty="0">
                <a:effectLst/>
                <a:latin typeface="+mn-lt"/>
              </a:rPr>
              <a:t>паспортную информацию, телефонный номер, СНИЛС;</a:t>
            </a:r>
          </a:p>
          <a:p>
            <a:pPr algn="just"/>
            <a:r>
              <a:rPr lang="ru-RU" sz="2400" b="0" i="0" dirty="0">
                <a:effectLst/>
                <a:latin typeface="+mn-lt"/>
              </a:rPr>
              <a:t>3. Подтвердить создание аккаунта в МФЦ (нужен паспорт и ранее указанный на сайте телефон);</a:t>
            </a:r>
          </a:p>
          <a:p>
            <a:pPr algn="just"/>
            <a:r>
              <a:rPr lang="ru-RU" sz="2400" b="0" i="0" dirty="0">
                <a:effectLst/>
                <a:latin typeface="+mn-lt"/>
              </a:rPr>
              <a:t>4. На регистрационном экране в системе выбрать соответствующий вариант;</a:t>
            </a:r>
          </a:p>
          <a:p>
            <a:pPr algn="just"/>
            <a:r>
              <a:rPr lang="ru-RU" sz="2400" b="0" i="0" dirty="0">
                <a:effectLst/>
                <a:latin typeface="+mn-lt"/>
              </a:rPr>
              <a:t>5. Введите данные для входа, мобильный и код из </a:t>
            </a:r>
            <a:r>
              <a:rPr lang="ru-RU" sz="2400" b="0" i="0" dirty="0" err="1">
                <a:effectLst/>
                <a:latin typeface="+mn-lt"/>
              </a:rPr>
              <a:t>sms</a:t>
            </a:r>
            <a:r>
              <a:rPr lang="ru-RU" sz="2400" b="0" i="0" dirty="0">
                <a:effectLst/>
                <a:latin typeface="+mn-lt"/>
              </a:rPr>
              <a:t>;</a:t>
            </a:r>
          </a:p>
          <a:p>
            <a:pPr algn="just"/>
            <a:r>
              <a:rPr lang="ru-RU" sz="2400" b="0" i="0" dirty="0">
                <a:effectLst/>
                <a:latin typeface="+mn-lt"/>
              </a:rPr>
              <a:t>6. Выбрать нужный регион, проверить ИНН и кликнуть по кнопке «Подтверждаю».</a:t>
            </a:r>
          </a:p>
          <a:p>
            <a:pPr algn="just"/>
            <a:endParaRPr lang="ru-RU" sz="2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472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493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 при оформлении самозанятости через личный кабинет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официальном сайте налогового органа.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Calibri"/>
              </a:rPr>
              <a:t>1. Войти в</a:t>
            </a:r>
            <a:r>
              <a:rPr lang="ru-RU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кабинет, применив подтвержденную запись на Госуслугах;</a:t>
            </a:r>
          </a:p>
          <a:p>
            <a:pPr algn="just"/>
            <a:r>
              <a:rPr lang="ru-RU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Можно получить реквизиты для входа у налогового инспектора;</a:t>
            </a:r>
          </a:p>
          <a:p>
            <a:pPr algn="just"/>
            <a:r>
              <a:rPr lang="ru-RU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Указать мобильный, пароль из </a:t>
            </a:r>
            <a:r>
              <a:rPr lang="ru-RU" sz="24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sms</a:t>
            </a:r>
            <a:r>
              <a:rPr lang="ru-RU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ru-RU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Выбрать регион, подтвердите факт регистрации.</a:t>
            </a:r>
          </a:p>
          <a:p>
            <a:pPr algn="just"/>
            <a:endParaRPr lang="ru-RU" sz="2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140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 при оформлении самозанятости через приложения 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банков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Calibri"/>
              </a:rPr>
              <a:t>1</a:t>
            </a:r>
            <a:r>
              <a:rPr lang="ru-RU" sz="2400" dirty="0">
                <a:latin typeface="+mn-lt"/>
              </a:rPr>
              <a:t>. </a:t>
            </a:r>
            <a:r>
              <a:rPr lang="ru-RU" sz="2200" dirty="0">
                <a:latin typeface="+mn-lt"/>
              </a:rPr>
              <a:t>З</a:t>
            </a:r>
            <a:r>
              <a:rPr lang="ru-RU" sz="2200" b="0" i="0" dirty="0">
                <a:effectLst/>
                <a:latin typeface="+mn-lt"/>
              </a:rPr>
              <a:t>айти в онлайн-приложение банка;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2. Найти пункт «Свое дело» в разделе с каталогом;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3. Указать карту для регистрации;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4. Указать реальный телефонный номер (на него пришлют регистрационные данные);</a:t>
            </a:r>
          </a:p>
          <a:p>
            <a:pPr algn="just"/>
            <a:r>
              <a:rPr lang="ru-RU" sz="2200" dirty="0">
                <a:latin typeface="+mn-lt"/>
              </a:rPr>
              <a:t>5. Отметить регион, </a:t>
            </a:r>
            <a:r>
              <a:rPr lang="ru-RU" sz="2200" b="0" i="0" dirty="0">
                <a:effectLst/>
                <a:latin typeface="+mn-lt"/>
              </a:rPr>
              <a:t>где планируется ведение деятельности;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6. Определить конкретную сферу, выбрав из предложенных вариантов в списке;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7. Ознакомиться с условиями подключения и нажать на кнопку «Продолжить»;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8. Дождаться ответа из налоговой, который приходит в течение нескольких минут;</a:t>
            </a:r>
          </a:p>
          <a:p>
            <a:pPr algn="just"/>
            <a:r>
              <a:rPr lang="ru-RU" sz="2200" b="0" i="0" dirty="0">
                <a:effectLst/>
                <a:latin typeface="+mn-lt"/>
              </a:rPr>
              <a:t>9. Ожидать уведомление </a:t>
            </a:r>
            <a:r>
              <a:rPr lang="ru-RU" sz="2400" b="0" i="0" dirty="0">
                <a:effectLst/>
                <a:latin typeface="+mn-lt"/>
              </a:rPr>
              <a:t>банка, информирующее о подключении сервиса.</a:t>
            </a:r>
          </a:p>
          <a:p>
            <a:pPr algn="just"/>
            <a:endParaRPr lang="ru-RU" sz="2200" b="0" i="0" dirty="0"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634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493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Последовательность действий при оформлении самозанятости через налоговую службу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+mn-lt"/>
              </a:rPr>
              <a:t>Обратиться лично в налоговую службу по месту проживания, взять там уведомление соответствующего образца.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+mn-lt"/>
              </a:rPr>
              <a:t>Заполнить уведомление на бланке соответствующей формы (в нем указывают И</a:t>
            </a:r>
            <a:r>
              <a:rPr lang="ru-RU" sz="2400" b="0" i="0" dirty="0">
                <a:effectLst/>
                <a:latin typeface="Museo Sans Cyrl"/>
              </a:rPr>
              <a:t>НН, код органа, Ф.И.О., пол, дата рождения, вид/сфера деятельности; паспортную информацию</a:t>
            </a:r>
            <a:r>
              <a:rPr lang="ru-RU" sz="2400" dirty="0">
                <a:latin typeface="Museo Sans Cyrl"/>
              </a:rPr>
              <a:t>, </a:t>
            </a:r>
            <a:r>
              <a:rPr lang="ru-RU" sz="2400" b="0" i="0" dirty="0">
                <a:effectLst/>
                <a:latin typeface="Museo Sans Cyrl"/>
              </a:rPr>
              <a:t>адрес проживания, дату/подпись).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Museo Sans Cyrl"/>
              </a:rPr>
              <a:t>Обратиться лично в налоговую службу для того, чтобы отдать заполненное уведомление.</a:t>
            </a:r>
            <a:endParaRPr lang="ru-RU" sz="2400" b="0" i="0" dirty="0">
              <a:effectLst/>
              <a:latin typeface="Museo Sans Cyrl"/>
            </a:endParaRPr>
          </a:p>
          <a:p>
            <a:pPr algn="just"/>
            <a:endParaRPr lang="ru-RU" sz="2200" b="0" i="0" dirty="0"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724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sz="2600" b="1" dirty="0"/>
              <a:t>Процедура регистрации физического лица </a:t>
            </a:r>
            <a:br>
              <a:rPr lang="ru-RU" sz="2600" b="1" dirty="0"/>
            </a:br>
            <a:r>
              <a:rPr lang="ru-RU" sz="2600" b="1" dirty="0"/>
              <a:t>в качестве самозанятого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088" y="1052736"/>
            <a:ext cx="835292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Подтверждение статуса самозанятого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just">
              <a:buFont typeface="+mj-lt"/>
              <a:buAutoNum type="arabicPeriod"/>
            </a:pPr>
            <a:r>
              <a:rPr lang="ru-RU" sz="2400" b="0" i="0" dirty="0">
                <a:effectLst/>
                <a:latin typeface="Museo Sans Cyrl"/>
              </a:rPr>
              <a:t>Поставить отметку на копии составленного уведомления в налоговой службе.</a:t>
            </a:r>
          </a:p>
          <a:p>
            <a:pPr algn="just">
              <a:buFont typeface="+mj-lt"/>
              <a:buAutoNum type="arabicPeriod"/>
            </a:pPr>
            <a:r>
              <a:rPr lang="ru-RU" sz="2400" b="0" i="0" dirty="0">
                <a:effectLst/>
                <a:latin typeface="Museo Sans Cyrl"/>
              </a:rPr>
              <a:t>Сгенерировать регистрационную справку в сервисе «Мой налог» или в приложении банка. Она приравнивается к обычным бумажным документам, которые выдают налоговые органы.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95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8229600" cy="2520280"/>
          </a:xfrm>
        </p:spPr>
        <p:txBody>
          <a:bodyPr/>
          <a:lstStyle/>
          <a:p>
            <a:r>
              <a:rPr lang="ru-RU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br>
              <a:rPr lang="ru-RU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endParaRPr lang="fr-CA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без образования юридического лица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Преимущества </a:t>
            </a:r>
          </a:p>
          <a:p>
            <a:pPr lvl="0"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индивидуального предпринимательства:</a:t>
            </a:r>
          </a:p>
          <a:p>
            <a:pPr marL="514350" lvl="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Независимость в принятии решений.</a:t>
            </a:r>
          </a:p>
          <a:p>
            <a:pPr marL="514350" lvl="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Для регистрации ИП не нужно учредительных документов, уставного капитала, расчётного счёта и фирменного названия.</a:t>
            </a:r>
          </a:p>
          <a:p>
            <a:pPr marL="514350" lvl="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Регистрация ИП бесплатна при подаче документов в электронном формате, через МФЦ или нотариуса. При личной подаче документов необходимо оплатить госпошлину.</a:t>
            </a:r>
          </a:p>
          <a:p>
            <a:pPr marL="514350" lvl="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Быстрый срок регистрации – 5 рабочих дней.</a:t>
            </a:r>
          </a:p>
          <a:p>
            <a:pPr marL="514350" lvl="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Регистрация ИП проходит по месту жительства (не нужно регистрировать юридический адрес, не нужно арендовать офис)</a:t>
            </a:r>
            <a:endParaRPr lang="fr-CA" sz="2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398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без образования юридического лица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Преимущества </a:t>
            </a:r>
          </a:p>
          <a:p>
            <a:pPr lvl="0" algn="ctr">
              <a:spcBef>
                <a:spcPts val="0"/>
              </a:spcBef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индивидуального предпринимательства: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6. ИП без наёмных сотрудников не обязан вести бухгалтерский учёт  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     и предоставлять бухгалтерскую отчётность в налоговые органы.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7. ИП ведёт УСН (упрощенная система налогообложения), из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     бухгалтерской отчётности ведётся только книга учёта доходов и  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      расходов.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8. Прибыль ИП сразу становится его собственностью. ИП должен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     только уплатить процент с прибыли по применяемой системе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     налогообложения. 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9. Лояльная система штрафов.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10. Простая процедура ликвидации.</a:t>
            </a:r>
            <a:endParaRPr lang="fr-CA" sz="2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34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индивидуального предпринимательства без образования юридического лица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Calibri"/>
              </a:rPr>
              <a:t>Недостатки </a:t>
            </a: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Calibri"/>
              </a:rPr>
              <a:t>индивидуального предпринимательства: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Большая личная ответственность и нагрузка.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Простые требования к регистрации ИП делают его ненадежным партнёром в глазах среднего бизнеса – трудно найти партнёров, оформить кредит.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В ИП нельзя привлечь инвесторов, т.к. юридически невозможно заключить договор о доле в бизнесе.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Некоторые виды деятельности запрещены для ИП.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ИП обязан выплачивать в ПФ России и в ФОМС фиксированный платёж, даже если не ведёт предпринимательскую деятельность.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По всем обязательства ИП отвечает как физическое лицо своим личным имуществом согласно Гражданскому Кодексу РФ.</a:t>
            </a:r>
            <a:endParaRPr lang="fr-CA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12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Виды предпринимательской деятельности, запрещенные для ИП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88843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100" dirty="0"/>
              <a:t>Продажа крепких алкогольных напитков.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Открытие частного охранного агентства.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Продажа оружия и предметов самообороны.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Открытие ломбарда.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Кредитование населения.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Страховая деятельность.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Организация и проведение азартных игр.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Биржевой брокер.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Посредничество трудоустройства граждан РФ за рубежом.</a:t>
            </a:r>
          </a:p>
          <a:p>
            <a:pPr marL="514350" indent="-514350" algn="just">
              <a:buAutoNum type="arabicPeriod"/>
            </a:pPr>
            <a:r>
              <a:rPr lang="ru-RU" sz="2100" dirty="0"/>
              <a:t>Аутсорсинг.</a:t>
            </a:r>
          </a:p>
          <a:p>
            <a:pPr marL="0" indent="0" algn="just">
              <a:buNone/>
            </a:pPr>
            <a:endParaRPr lang="ru-RU" sz="2600" dirty="0"/>
          </a:p>
          <a:p>
            <a:pPr marL="514350" indent="-514350" algn="just">
              <a:buAutoNum type="arabicPeriod"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64366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Виды предпринимательской деятельности, имеющие отдельные ограничения для ИП</a:t>
            </a:r>
            <a:endParaRPr lang="fr-CA" sz="3200" b="1" dirty="0">
              <a:solidFill>
                <a:srgbClr val="FF000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200" dirty="0"/>
              <a:t>Если у индивидуального предпринимателя имеется судимость, то ему запрещено заниматься воспитательной деятельностью, образовательной деятельностью, досуговой деятельностью, медицинской деятельностью, услугами по уходу за больными людьми, услугами по уходу за пожилыми людьми и инвалидами.</a:t>
            </a:r>
          </a:p>
          <a:p>
            <a:pPr marL="514350" indent="-514350" algn="just">
              <a:buAutoNum type="arabicPeriod"/>
            </a:pPr>
            <a:endParaRPr lang="ru-RU" sz="2600" dirty="0"/>
          </a:p>
          <a:p>
            <a:pPr marL="514350" indent="-514350" algn="just">
              <a:buAutoNum type="arabicPeriod"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64485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Процедура регистрации </a:t>
            </a:r>
            <a:br>
              <a:rPr lang="ru-RU" sz="2600" b="1" dirty="0"/>
            </a:br>
            <a:r>
              <a:rPr lang="ru-RU" sz="2600" b="1" dirty="0"/>
              <a:t>индивидуального предпринимательства </a:t>
            </a:r>
            <a:br>
              <a:rPr lang="ru-RU" sz="2600" b="1" dirty="0"/>
            </a:br>
            <a:r>
              <a:rPr lang="ru-RU" sz="2600" b="1" dirty="0"/>
              <a:t>без образования юридического лица</a:t>
            </a:r>
            <a:endParaRPr lang="fr-CA" sz="2600" b="1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654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  <a:latin typeface="Calibri"/>
              </a:rPr>
              <a:t>Последовательность действий.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Определиться с видами деятельности.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Выбрать систему налогообложения (основная система налогообложения, упрощенная система налогообложения, единый налог на вменённый доход, патентная система налогообложения, единый сельскохозяйственный налог).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Подать заявление на регистрацию.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Получить подтверждение регистрации в качестве ИП.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Для некоторых видов деятельности необходимо еще подать уведомление или приобрести лицензию.</a:t>
            </a:r>
            <a:endParaRPr lang="fr-CA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81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Виды предпринимательской деятельности, при реализации которых нужно подавать уведомление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/>
              <a:t>          Перечень видов деятельности, при осуществлении которых необходимо подавать уведомление о начале такой деятельности в Роспотребнадзор, содержится в Федеральном законе от 26.12.2008г. </a:t>
            </a:r>
            <a:r>
              <a:rPr lang="ru-RU" sz="2800" dirty="0"/>
              <a:t>№ 294-ФЗ «О защите прав юридических лиц и индивидуальных предпринимателей при осуществлении государственного контроля (надзора) и муниципального контроля» </a:t>
            </a: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950197785"/>
      </p:ext>
    </p:extLst>
  </p:cSld>
  <p:clrMapOvr>
    <a:masterClrMapping/>
  </p:clrMapOvr>
</p:sld>
</file>

<file path=ppt/theme/theme1.xml><?xml version="1.0" encoding="utf-8"?>
<a:theme xmlns:a="http://schemas.openxmlformats.org/drawingml/2006/main" name="1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176</Template>
  <TotalTime>606</TotalTime>
  <Words>1802</Words>
  <Application>Microsoft Office PowerPoint</Application>
  <PresentationFormat>Экран (4:3)</PresentationFormat>
  <Paragraphs>199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176</vt:lpstr>
      <vt:lpstr>1_176</vt:lpstr>
      <vt:lpstr>2_176</vt:lpstr>
      <vt:lpstr>3_176</vt:lpstr>
      <vt:lpstr>РЕГИСТРАЦИЯ  СОБСТВЕННОГО БИЗНЕСА</vt:lpstr>
      <vt:lpstr>Процедура регистрации индивидуального предпринимательства без образования юридического лица</vt:lpstr>
      <vt:lpstr>Процедура регистрации индивидуального предпринимательства без образования юридического лица</vt:lpstr>
      <vt:lpstr>Процедура регистрации индивидуального предпринимательства без образования юридического лица</vt:lpstr>
      <vt:lpstr>Процедура регистрации индивидуального предпринимательства без образования юридического лица</vt:lpstr>
      <vt:lpstr>Виды предпринимательской деятельности, запрещенные для ИП</vt:lpstr>
      <vt:lpstr>Виды предпринимательской деятельности, имеющие отдельные ограничения для ИП</vt:lpstr>
      <vt:lpstr>Процедура регистрации  индивидуального предпринимательства  без образования юридического лица</vt:lpstr>
      <vt:lpstr>Виды предпринимательской деятельности, при реализации которых нужно подавать уведомление</vt:lpstr>
      <vt:lpstr>Виды предпринимательской деятельности, при реализации которых нужно получать лицензию</vt:lpstr>
      <vt:lpstr>Перечень документов, подтверждающих деятельность ИП</vt:lpstr>
      <vt:lpstr>Процедура регистрации индивидуального предпринимательства в форме общества с ограниченной ответственностью</vt:lpstr>
      <vt:lpstr>Процедура регистрации индивидуального предпринимательства в форме общества с ограниченной ответственностью</vt:lpstr>
      <vt:lpstr>Процедура регистрации индивидуального предпринимательства в форме общества с ограниченной ответственностью</vt:lpstr>
      <vt:lpstr>Процедура регистрации индивидуального предпринимательства в форме общества с ограниченной ответственностью</vt:lpstr>
      <vt:lpstr>Процедура регистрации индивидуального предпринимательства в форме общества с ограниченной ответственностью</vt:lpstr>
      <vt:lpstr>Самозанятость</vt:lpstr>
      <vt:lpstr>Самозанятость</vt:lpstr>
      <vt:lpstr>Самозанятость</vt:lpstr>
      <vt:lpstr>Самозанятость</vt:lpstr>
      <vt:lpstr>Процедура регистрации физического лица  в качестве самозанятого</vt:lpstr>
      <vt:lpstr>Процедура регистрации физического лица  в качестве самозанятого</vt:lpstr>
      <vt:lpstr>Процедура регистрации физического лица  в качестве самозанятого</vt:lpstr>
      <vt:lpstr>Процедура регистрации физического лица  в качестве самозанятого</vt:lpstr>
      <vt:lpstr>Процедура регистрации физического лица  в качестве самозанятого</vt:lpstr>
      <vt:lpstr>Процедура регистрации физического лица  в качестве самозанятого</vt:lpstr>
      <vt:lpstr>СПАСИБО  ЗА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Anna</dc:creator>
  <cp:lastModifiedBy>Anna</cp:lastModifiedBy>
  <cp:revision>37</cp:revision>
  <dcterms:created xsi:type="dcterms:W3CDTF">2022-02-03T08:57:47Z</dcterms:created>
  <dcterms:modified xsi:type="dcterms:W3CDTF">2022-02-16T10:53:04Z</dcterms:modified>
</cp:coreProperties>
</file>